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slideMasters/slideMaster33.xml" ContentType="application/vnd.openxmlformats-officedocument.presentationml.slideMaster+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slides/slide77.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37.xml" ContentType="application/vnd.openxmlformats-officedocument.them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slideLayouts/slideLayout50.xml" ContentType="application/vnd.openxmlformats-officedocument.presentationml.slideLayout+xml"/>
  <Override PartName="/ppt/theme/theme44.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33.xml" ContentType="application/vnd.openxmlformats-officedocument.theme+xml"/>
  <Override PartName="/ppt/notesSlides/notesSlide8.xml" ContentType="application/vnd.openxmlformats-officedocument.presentationml.notesSlide+xml"/>
  <Default Extension="vml" ContentType="application/vnd.openxmlformats-officedocument.vmlDrawing"/>
  <Override PartName="/ppt/theme/theme22.xml" ContentType="application/vnd.openxmlformats-officedocument.theme+xml"/>
  <Override PartName="/ppt/theme/theme40.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Masters/slideMaster17.xml" ContentType="application/vnd.openxmlformats-officedocument.presentationml.slideMaster+xml"/>
  <Override PartName="/ppt/slideMasters/slideMaster35.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slideMasters/slideMaster24.xml" ContentType="application/vnd.openxmlformats-officedocument.presentationml.slideMaster+xml"/>
  <Override PartName="/ppt/slideMasters/slideMaster42.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40.xml" ContentType="application/vnd.openxmlformats-officedocument.presentationml.slideLayout+xml"/>
  <Override PartName="/ppt/theme/theme45.xml" ContentType="application/vnd.openxmlformats-officedocument.them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theme/theme41.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Default Extension="jpeg" ContentType="image/jpeg"/>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46.xml" ContentType="application/vnd.openxmlformats-officedocument.them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 id="2147483880" r:id="rId2"/>
    <p:sldMasterId id="2147483882" r:id="rId3"/>
    <p:sldMasterId id="2147483912" r:id="rId4"/>
    <p:sldMasterId id="2147483914" r:id="rId5"/>
    <p:sldMasterId id="2147483916" r:id="rId6"/>
    <p:sldMasterId id="2147483918" r:id="rId7"/>
    <p:sldMasterId id="2147483920" r:id="rId8"/>
    <p:sldMasterId id="2147483922" r:id="rId9"/>
    <p:sldMasterId id="2147483924" r:id="rId10"/>
    <p:sldMasterId id="2147483926" r:id="rId11"/>
    <p:sldMasterId id="2147483928" r:id="rId12"/>
    <p:sldMasterId id="2147483930" r:id="rId13"/>
    <p:sldMasterId id="2147483932" r:id="rId14"/>
    <p:sldMasterId id="2147483934" r:id="rId15"/>
    <p:sldMasterId id="2147483936" r:id="rId16"/>
    <p:sldMasterId id="2147483938" r:id="rId17"/>
    <p:sldMasterId id="2147483940" r:id="rId18"/>
    <p:sldMasterId id="2147483942" r:id="rId19"/>
    <p:sldMasterId id="2147483944" r:id="rId20"/>
    <p:sldMasterId id="2147483946" r:id="rId21"/>
    <p:sldMasterId id="2147483948" r:id="rId22"/>
    <p:sldMasterId id="2147483950" r:id="rId23"/>
    <p:sldMasterId id="2147483952" r:id="rId24"/>
    <p:sldMasterId id="2147483954" r:id="rId25"/>
    <p:sldMasterId id="2147483956" r:id="rId26"/>
    <p:sldMasterId id="2147483958" r:id="rId27"/>
    <p:sldMasterId id="2147483960" r:id="rId28"/>
    <p:sldMasterId id="2147483962" r:id="rId29"/>
    <p:sldMasterId id="2147483964" r:id="rId30"/>
    <p:sldMasterId id="2147483966" r:id="rId31"/>
    <p:sldMasterId id="2147483968" r:id="rId32"/>
    <p:sldMasterId id="2147483970" r:id="rId33"/>
    <p:sldMasterId id="2147483972" r:id="rId34"/>
    <p:sldMasterId id="2147483974" r:id="rId35"/>
    <p:sldMasterId id="2147483976" r:id="rId36"/>
    <p:sldMasterId id="2147483978" r:id="rId37"/>
    <p:sldMasterId id="2147483980" r:id="rId38"/>
    <p:sldMasterId id="2147483982" r:id="rId39"/>
    <p:sldMasterId id="2147483984" r:id="rId40"/>
    <p:sldMasterId id="2147483986" r:id="rId41"/>
    <p:sldMasterId id="2147483988" r:id="rId42"/>
    <p:sldMasterId id="2147483990" r:id="rId43"/>
    <p:sldMasterId id="2147483994" r:id="rId44"/>
    <p:sldMasterId id="2147483996" r:id="rId45"/>
  </p:sldMasterIdLst>
  <p:notesMasterIdLst>
    <p:notesMasterId r:id="rId131"/>
  </p:notesMasterIdLst>
  <p:handoutMasterIdLst>
    <p:handoutMasterId r:id="rId132"/>
  </p:handoutMasterIdLst>
  <p:sldIdLst>
    <p:sldId id="782" r:id="rId46"/>
    <p:sldId id="784" r:id="rId47"/>
    <p:sldId id="783" r:id="rId48"/>
    <p:sldId id="851" r:id="rId49"/>
    <p:sldId id="786" r:id="rId50"/>
    <p:sldId id="787" r:id="rId51"/>
    <p:sldId id="802" r:id="rId52"/>
    <p:sldId id="803" r:id="rId53"/>
    <p:sldId id="804" r:id="rId54"/>
    <p:sldId id="805" r:id="rId55"/>
    <p:sldId id="806" r:id="rId56"/>
    <p:sldId id="807" r:id="rId57"/>
    <p:sldId id="808" r:id="rId58"/>
    <p:sldId id="809" r:id="rId59"/>
    <p:sldId id="810" r:id="rId60"/>
    <p:sldId id="811" r:id="rId61"/>
    <p:sldId id="812" r:id="rId62"/>
    <p:sldId id="813" r:id="rId63"/>
    <p:sldId id="814" r:id="rId64"/>
    <p:sldId id="815" r:id="rId65"/>
    <p:sldId id="816" r:id="rId66"/>
    <p:sldId id="817" r:id="rId67"/>
    <p:sldId id="818" r:id="rId68"/>
    <p:sldId id="819" r:id="rId69"/>
    <p:sldId id="820" r:id="rId70"/>
    <p:sldId id="821" r:id="rId71"/>
    <p:sldId id="822" r:id="rId72"/>
    <p:sldId id="823" r:id="rId73"/>
    <p:sldId id="824" r:id="rId74"/>
    <p:sldId id="825" r:id="rId75"/>
    <p:sldId id="826" r:id="rId76"/>
    <p:sldId id="827" r:id="rId77"/>
    <p:sldId id="828" r:id="rId78"/>
    <p:sldId id="829" r:id="rId79"/>
    <p:sldId id="830" r:id="rId80"/>
    <p:sldId id="831" r:id="rId81"/>
    <p:sldId id="832" r:id="rId82"/>
    <p:sldId id="833" r:id="rId83"/>
    <p:sldId id="834" r:id="rId84"/>
    <p:sldId id="835" r:id="rId85"/>
    <p:sldId id="836" r:id="rId86"/>
    <p:sldId id="837" r:id="rId87"/>
    <p:sldId id="838" r:id="rId88"/>
    <p:sldId id="839" r:id="rId89"/>
    <p:sldId id="840" r:id="rId90"/>
    <p:sldId id="841" r:id="rId91"/>
    <p:sldId id="843" r:id="rId92"/>
    <p:sldId id="844" r:id="rId93"/>
    <p:sldId id="852" r:id="rId94"/>
    <p:sldId id="853" r:id="rId95"/>
    <p:sldId id="854" r:id="rId96"/>
    <p:sldId id="855" r:id="rId97"/>
    <p:sldId id="856" r:id="rId98"/>
    <p:sldId id="847" r:id="rId99"/>
    <p:sldId id="845" r:id="rId100"/>
    <p:sldId id="861" r:id="rId101"/>
    <p:sldId id="862" r:id="rId102"/>
    <p:sldId id="863" r:id="rId103"/>
    <p:sldId id="864" r:id="rId104"/>
    <p:sldId id="865" r:id="rId105"/>
    <p:sldId id="866" r:id="rId106"/>
    <p:sldId id="867" r:id="rId107"/>
    <p:sldId id="868" r:id="rId108"/>
    <p:sldId id="869" r:id="rId109"/>
    <p:sldId id="870" r:id="rId110"/>
    <p:sldId id="871" r:id="rId111"/>
    <p:sldId id="872" r:id="rId112"/>
    <p:sldId id="873" r:id="rId113"/>
    <p:sldId id="849" r:id="rId114"/>
    <p:sldId id="846" r:id="rId115"/>
    <p:sldId id="876" r:id="rId116"/>
    <p:sldId id="877" r:id="rId117"/>
    <p:sldId id="878" r:id="rId118"/>
    <p:sldId id="896" r:id="rId119"/>
    <p:sldId id="881" r:id="rId120"/>
    <p:sldId id="888" r:id="rId121"/>
    <p:sldId id="890" r:id="rId122"/>
    <p:sldId id="892" r:id="rId123"/>
    <p:sldId id="883" r:id="rId124"/>
    <p:sldId id="893" r:id="rId125"/>
    <p:sldId id="886" r:id="rId126"/>
    <p:sldId id="885" r:id="rId127"/>
    <p:sldId id="848" r:id="rId128"/>
    <p:sldId id="860" r:id="rId129"/>
    <p:sldId id="850" r:id="rId130"/>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ECFF"/>
    <a:srgbClr val="000000"/>
    <a:srgbClr val="969696"/>
    <a:srgbClr val="0066FF"/>
    <a:srgbClr val="4D4D4D"/>
    <a:srgbClr val="80808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2982" autoAdjust="0"/>
  </p:normalViewPr>
  <p:slideViewPr>
    <p:cSldViewPr showGuides="1">
      <p:cViewPr varScale="1">
        <p:scale>
          <a:sx n="91" d="100"/>
          <a:sy n="91" d="100"/>
        </p:scale>
        <p:origin x="-480" y="-114"/>
      </p:cViewPr>
      <p:guideLst>
        <p:guide orient="horz" pos="2016"/>
        <p:guide pos="2880"/>
      </p:guideLst>
    </p:cSldViewPr>
  </p:slideViewPr>
  <p:notesTextViewPr>
    <p:cViewPr>
      <p:scale>
        <a:sx n="100" d="100"/>
        <a:sy n="100" d="100"/>
      </p:scale>
      <p:origin x="0" y="0"/>
    </p:cViewPr>
  </p:notesTextViewPr>
  <p:sorterViewPr>
    <p:cViewPr>
      <p:scale>
        <a:sx n="100" d="100"/>
        <a:sy n="100" d="100"/>
      </p:scale>
      <p:origin x="0" y="14904"/>
    </p:cViewPr>
  </p:sorterViewPr>
  <p:notesViewPr>
    <p:cSldViewPr showGuides="1">
      <p:cViewPr>
        <p:scale>
          <a:sx n="100" d="100"/>
          <a:sy n="100" d="100"/>
        </p:scale>
        <p:origin x="-750" y="-7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28"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3.xml"/><Relationship Id="rId56" Type="http://schemas.openxmlformats.org/officeDocument/2006/relationships/slide" Target="slides/slide11.xml"/><Relationship Id="rId64" Type="http://schemas.openxmlformats.org/officeDocument/2006/relationships/slide" Target="slides/slide19.xml"/><Relationship Id="rId69" Type="http://schemas.openxmlformats.org/officeDocument/2006/relationships/slide" Target="slides/slide24.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13" Type="http://schemas.openxmlformats.org/officeDocument/2006/relationships/slide" Target="slides/slide68.xml"/><Relationship Id="rId118" Type="http://schemas.openxmlformats.org/officeDocument/2006/relationships/slide" Target="slides/slide73.xml"/><Relationship Id="rId126" Type="http://schemas.openxmlformats.org/officeDocument/2006/relationships/slide" Target="slides/slide81.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80" Type="http://schemas.openxmlformats.org/officeDocument/2006/relationships/slide" Target="slides/slide35.xml"/><Relationship Id="rId85" Type="http://schemas.openxmlformats.org/officeDocument/2006/relationships/slide" Target="slides/slide40.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103" Type="http://schemas.openxmlformats.org/officeDocument/2006/relationships/slide" Target="slides/slide58.xml"/><Relationship Id="rId108" Type="http://schemas.openxmlformats.org/officeDocument/2006/relationships/slide" Target="slides/slide63.xml"/><Relationship Id="rId116" Type="http://schemas.openxmlformats.org/officeDocument/2006/relationships/slide" Target="slides/slide71.xml"/><Relationship Id="rId124" Type="http://schemas.openxmlformats.org/officeDocument/2006/relationships/slide" Target="slides/slide79.xml"/><Relationship Id="rId129"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slide" Target="slides/slide46.xml"/><Relationship Id="rId96" Type="http://schemas.openxmlformats.org/officeDocument/2006/relationships/slide" Target="slides/slide51.xml"/><Relationship Id="rId111" Type="http://schemas.openxmlformats.org/officeDocument/2006/relationships/slide" Target="slides/slide66.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6" Type="http://schemas.openxmlformats.org/officeDocument/2006/relationships/slide" Target="slides/slide61.xml"/><Relationship Id="rId114" Type="http://schemas.openxmlformats.org/officeDocument/2006/relationships/slide" Target="slides/slide69.xml"/><Relationship Id="rId119" Type="http://schemas.openxmlformats.org/officeDocument/2006/relationships/slide" Target="slides/slide74.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30" Type="http://schemas.openxmlformats.org/officeDocument/2006/relationships/slide" Target="slides/slide85.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3"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Arial" pitchFamily="34" charset="0"/>
              </a:defRPr>
            </a:lvl1pPr>
          </a:lstStyle>
          <a:p>
            <a:pPr>
              <a:defRPr/>
            </a:pPr>
            <a:endParaRPr lang="en-US"/>
          </a:p>
        </p:txBody>
      </p:sp>
      <p:sp>
        <p:nvSpPr>
          <p:cNvPr id="117765"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000">
                <a:latin typeface="Arial" pitchFamily="34" charset="0"/>
              </a:defRPr>
            </a:lvl1pPr>
          </a:lstStyle>
          <a:p>
            <a:pPr>
              <a:defRPr/>
            </a:pPr>
            <a:fld id="{A33C5191-5559-49DC-AE5E-49AC55AB8087}" type="slidenum">
              <a:rPr lang="en-US"/>
              <a:pPr>
                <a:defRPr/>
              </a:pPr>
              <a:t>‹#›</a:t>
            </a:fld>
            <a:endParaRPr lang="en-US"/>
          </a:p>
        </p:txBody>
      </p:sp>
      <p:sp>
        <p:nvSpPr>
          <p:cNvPr id="117766" name="Text Box 6"/>
          <p:cNvSpPr txBox="1">
            <a:spLocks noChangeArrowheads="1"/>
          </p:cNvSpPr>
          <p:nvPr/>
        </p:nvSpPr>
        <p:spPr bwMode="auto">
          <a:xfrm>
            <a:off x="90488" y="33338"/>
            <a:ext cx="4100512" cy="457200"/>
          </a:xfrm>
          <a:prstGeom prst="rect">
            <a:avLst/>
          </a:prstGeom>
          <a:noFill/>
          <a:ln w="9525">
            <a:noFill/>
            <a:miter lim="800000"/>
            <a:headEnd/>
            <a:tailEnd/>
          </a:ln>
          <a:effectLst/>
        </p:spPr>
        <p:txBody>
          <a:bodyPr wrap="none">
            <a:spAutoFit/>
          </a:bodyPr>
          <a:lstStyle/>
          <a:p>
            <a:pPr>
              <a:defRPr/>
            </a:pPr>
            <a:r>
              <a:rPr lang="en-US" sz="1200" b="1" i="1"/>
              <a:t>Broadening Quality Landscape Design Understanding</a:t>
            </a:r>
          </a:p>
          <a:p>
            <a:pPr>
              <a:defRPr/>
            </a:pPr>
            <a:r>
              <a:rPr lang="en-US" sz="1200"/>
              <a:t>Nebraska Master Gardener Training</a:t>
            </a:r>
          </a:p>
        </p:txBody>
      </p:sp>
      <p:sp>
        <p:nvSpPr>
          <p:cNvPr id="117767" name="Text Box 7"/>
          <p:cNvSpPr txBox="1">
            <a:spLocks noChangeArrowheads="1"/>
          </p:cNvSpPr>
          <p:nvPr/>
        </p:nvSpPr>
        <p:spPr bwMode="auto">
          <a:xfrm>
            <a:off x="0" y="9099550"/>
            <a:ext cx="2774950" cy="501650"/>
          </a:xfrm>
          <a:prstGeom prst="rect">
            <a:avLst/>
          </a:prstGeom>
          <a:noFill/>
          <a:ln w="9525">
            <a:noFill/>
            <a:miter lim="800000"/>
            <a:headEnd/>
            <a:tailEnd/>
          </a:ln>
          <a:effectLst/>
        </p:spPr>
        <p:txBody>
          <a:bodyPr wrap="none">
            <a:spAutoFit/>
          </a:bodyPr>
          <a:lstStyle/>
          <a:p>
            <a:pPr>
              <a:defRPr/>
            </a:pPr>
            <a:r>
              <a:rPr lang="en-US" sz="900"/>
              <a:t>Steven Rodie, ASLA</a:t>
            </a:r>
          </a:p>
          <a:p>
            <a:pPr>
              <a:defRPr/>
            </a:pPr>
            <a:r>
              <a:rPr lang="en-US" sz="900"/>
              <a:t>Assoc. Professor/Landscape Horticulture Specialist</a:t>
            </a:r>
          </a:p>
          <a:p>
            <a:pPr>
              <a:defRPr/>
            </a:pPr>
            <a:r>
              <a:rPr lang="en-US" sz="900"/>
              <a:t>Department of Agronomy/Horticulture, UNL</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Arial" pitchFamily="34" charset="0"/>
              </a:defRPr>
            </a:lvl1pPr>
          </a:lstStyle>
          <a:p>
            <a:pPr>
              <a:defRPr/>
            </a:pPr>
            <a:endParaRPr lang="en-US"/>
          </a:p>
        </p:txBody>
      </p:sp>
      <p:sp>
        <p:nvSpPr>
          <p:cNvPr id="31747"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Arial" pitchFamily="34" charset="0"/>
              </a:defRPr>
            </a:lvl1pPr>
          </a:lstStyle>
          <a:p>
            <a:pPr>
              <a:defRPr/>
            </a:pPr>
            <a:endParaRPr lang="en-US"/>
          </a:p>
        </p:txBody>
      </p:sp>
      <p:sp>
        <p:nvSpPr>
          <p:cNvPr id="14541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Arial" pitchFamily="34" charset="0"/>
              </a:defRPr>
            </a:lvl1pPr>
          </a:lstStyle>
          <a:p>
            <a:pPr>
              <a:defRPr/>
            </a:pPr>
            <a:endParaRPr lang="en-US"/>
          </a:p>
        </p:txBody>
      </p:sp>
      <p:sp>
        <p:nvSpPr>
          <p:cNvPr id="31751"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atin typeface="Arial" pitchFamily="34" charset="0"/>
              </a:defRPr>
            </a:lvl1pPr>
          </a:lstStyle>
          <a:p>
            <a:pPr>
              <a:defRPr/>
            </a:pPr>
            <a:fld id="{D411856A-8017-485B-B642-3BF96C72FE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70217C5-6EDE-4F67-B9AC-CCD07637AD15}" type="slidenum">
              <a:rPr lang="en-US" smtClean="0">
                <a:solidFill>
                  <a:srgbClr val="000000"/>
                </a:solidFill>
              </a:rPr>
              <a:pPr/>
              <a:t>7</a:t>
            </a:fld>
            <a:endParaRPr lang="en-US" smtClean="0">
              <a:solidFill>
                <a:srgbClr val="000000"/>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mtClean="0"/>
              <a:t>Quantity: Only so much water on earth. World Population grows, we use more…….., contamination, droughts</a:t>
            </a:r>
          </a:p>
          <a:p>
            <a:pPr eaLnBrk="1" hangingPunct="1"/>
            <a:r>
              <a:rPr lang="en-US" smtClean="0"/>
              <a:t>Quantity: Too much: Extremes in storms; imperviousness of urban areas, increased urbanization</a:t>
            </a:r>
          </a:p>
          <a:p>
            <a:pPr eaLnBrk="1" hangingPunct="1"/>
            <a:r>
              <a:rPr lang="en-US" smtClean="0"/>
              <a:t>Quality: More people, more technology, more urban areas, more imperviousness + increased pollutants</a:t>
            </a:r>
          </a:p>
          <a:p>
            <a:pPr eaLnBrk="1" hangingPunct="1"/>
            <a:r>
              <a:rPr lang="en-US" smtClean="0"/>
              <a:t>“Small scale actions by individuals can help make a difference”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6CE7EBF-A4D8-4278-BD37-5352A027C3E4}" type="slidenum">
              <a:rPr lang="en-US" smtClean="0">
                <a:solidFill>
                  <a:srgbClr val="000000"/>
                </a:solidFill>
              </a:rPr>
              <a:pPr/>
              <a:t>9</a:t>
            </a:fld>
            <a:endParaRPr lang="en-US" smtClean="0">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US" smtClean="0"/>
              <a:t>Soil clouds water and degrades habitat for fish and water plants. Sediment also can destroy aquatic habitats. Excess nutrients promote growth of algae, which crowds out other aquatic life. Toxic chemicals such as antifreeze and oil leaking cars, carelessly applied pesticides and zinc from galvanized metal gutters and downspouts threaten health of fish and other aquatic life. When algae die, they sink to the bottom and decompose in a process that removes oxygen from the water. Fish and other aquatic organisms can't exist in water with low dissolved oxygen levels. Bacteria and parasites from pet waste and other pathogens can make nearby lakes and ponds unsafe for wading and swimming after storms, often making beach closures necessary. Debris–plastic bags, six-pack rings, bottles and cigarette butts–washed into water bodies can choke, suffocate or disable aquatic life like ducks, fish turtles and birds.</a:t>
            </a:r>
          </a:p>
          <a:p>
            <a:pPr eaLnBrk="1" hangingPunct="1"/>
            <a:endParaRPr lang="en-US" smtClean="0"/>
          </a:p>
          <a:p>
            <a:pPr eaLnBrk="1" hangingPunct="1"/>
            <a:r>
              <a:rPr lang="en-US" smtClean="0"/>
              <a:t>Contamination of drinking water can occur if polluted stormwater flows down poorly sealed wells or an unused well which has not been properly decommissioned; or leaching to groundwater in sandy soils. </a:t>
            </a:r>
          </a:p>
          <a:p>
            <a:pPr eaLnBrk="1" hangingPunct="1"/>
            <a:endParaRPr lang="en-US" smtClean="0"/>
          </a:p>
          <a:p>
            <a:pPr eaLnBrk="1" hangingPunct="1"/>
            <a:r>
              <a:rPr lang="en-US" smtClean="0"/>
              <a:t>(Source: Farm A Syst Fact Sheet 17 “Improving Stormwater Mangement at Residential Sites” UNL EC 98-795-S) and City of Norfolk website</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B5924C9-6701-4DDD-A68D-944B39AEA6C9}" type="slidenum">
              <a:rPr lang="en-US" smtClean="0">
                <a:solidFill>
                  <a:srgbClr val="000000"/>
                </a:solidFill>
              </a:rPr>
              <a:pPr/>
              <a:t>11</a:t>
            </a:fld>
            <a:endParaRPr lang="en-US" smtClean="0">
              <a:solidFill>
                <a:srgbClr val="000000"/>
              </a:solidFill>
            </a:endParaRPr>
          </a:p>
        </p:txBody>
      </p:sp>
      <p:sp>
        <p:nvSpPr>
          <p:cNvPr id="148483" name="Rectangle 2"/>
          <p:cNvSpPr>
            <a:spLocks noGrp="1" noRot="1" noChangeAspect="1" noChangeArrowheads="1" noTextEdit="1"/>
          </p:cNvSpPr>
          <p:nvPr>
            <p:ph type="sldImg"/>
          </p:nvPr>
        </p:nvSpPr>
        <p:spPr>
          <a:xfrm>
            <a:off x="1252538" y="723900"/>
            <a:ext cx="4813300" cy="3609975"/>
          </a:xfrm>
          <a:ln/>
        </p:spPr>
      </p:sp>
      <p:sp>
        <p:nvSpPr>
          <p:cNvPr id="148484" name="Rectangle 3"/>
          <p:cNvSpPr>
            <a:spLocks noGrp="1" noChangeArrowheads="1"/>
          </p:cNvSpPr>
          <p:nvPr>
            <p:ph type="body" idx="1"/>
          </p:nvPr>
        </p:nvSpPr>
        <p:spPr>
          <a:xfrm>
            <a:off x="974725" y="4573588"/>
            <a:ext cx="5365750" cy="4333875"/>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eaLnBrk="1" hangingPunct="1"/>
            <a:r>
              <a:rPr lang="en-US" smtClean="0"/>
              <a:t>White paper copy is on Omaha Public Works website; first cut for PW on green opportunities to manage stormwater (in concert with engineered solutions)</a:t>
            </a:r>
          </a:p>
        </p:txBody>
      </p:sp>
      <p:sp>
        <p:nvSpPr>
          <p:cNvPr id="149508" name="Slide Number Placeholder 3"/>
          <p:cNvSpPr>
            <a:spLocks noGrp="1"/>
          </p:cNvSpPr>
          <p:nvPr>
            <p:ph type="sldNum" sz="quarter" idx="5"/>
          </p:nvPr>
        </p:nvSpPr>
        <p:spPr>
          <a:noFill/>
        </p:spPr>
        <p:txBody>
          <a:bodyPr/>
          <a:lstStyle/>
          <a:p>
            <a:fld id="{D9CD6295-8ACC-49FD-AC35-5C7DEC538683}" type="slidenum">
              <a:rPr lang="en-US" smtClean="0">
                <a:solidFill>
                  <a:srgbClr val="000000"/>
                </a:solidFill>
              </a:rPr>
              <a:pPr/>
              <a:t>26</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F6A9C8D7-8EFB-4B0C-8FC0-BDC6032AE10B}" type="slidenum">
              <a:rPr lang="en-US" smtClean="0">
                <a:solidFill>
                  <a:srgbClr val="000000"/>
                </a:solidFill>
              </a:rPr>
              <a:pPr/>
              <a:t>33</a:t>
            </a:fld>
            <a:endParaRPr lang="en-US" smtClean="0">
              <a:solidFill>
                <a:srgbClr val="000000"/>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smtClean="0"/>
              <a:t>Interlocking concrete pavers  – Morton Arboretum parking lot – allows natural infiltration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4AC9AADF-6740-4EC3-A25A-11BE62F1432F}" type="slidenum">
              <a:rPr lang="en-US" smtClean="0">
                <a:solidFill>
                  <a:srgbClr val="000000"/>
                </a:solidFill>
                <a:cs typeface="Arial" pitchFamily="34" charset="0"/>
              </a:rPr>
              <a:pPr/>
              <a:t>56</a:t>
            </a:fld>
            <a:endParaRPr lang="en-US" smtClean="0">
              <a:solidFill>
                <a:srgbClr val="000000"/>
              </a:solidFill>
              <a:cs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001E3ADB-F8EA-4369-99EB-B818F4F81CF1}" type="slidenum">
              <a:rPr lang="en-US" smtClean="0">
                <a:solidFill>
                  <a:srgbClr val="000000"/>
                </a:solidFill>
                <a:cs typeface="Arial" pitchFamily="34" charset="0"/>
              </a:rPr>
              <a:pPr/>
              <a:t>57</a:t>
            </a:fld>
            <a:endParaRPr lang="en-US" smtClean="0">
              <a:solidFill>
                <a:srgbClr val="000000"/>
              </a:solidFill>
              <a:cs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5EC13541-7D5B-4FE7-AC42-F0E191E373A2}" type="slidenum">
              <a:rPr lang="en-US" smtClean="0">
                <a:solidFill>
                  <a:srgbClr val="000000"/>
                </a:solidFill>
                <a:cs typeface="Arial" pitchFamily="34" charset="0"/>
              </a:rPr>
              <a:pPr/>
              <a:t>58</a:t>
            </a:fld>
            <a:endParaRPr lang="en-US" smtClean="0">
              <a:solidFill>
                <a:srgbClr val="000000"/>
              </a:solidFill>
              <a:cs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4818B8C7-0439-4712-AB60-A3952D6D9C02}" type="slidenum">
              <a:rPr lang="en-US" smtClean="0">
                <a:solidFill>
                  <a:srgbClr val="000000"/>
                </a:solidFill>
                <a:cs typeface="Arial" pitchFamily="34" charset="0"/>
              </a:rPr>
              <a:pPr/>
              <a:t>59</a:t>
            </a:fld>
            <a:endParaRPr lang="en-US" smtClean="0">
              <a:solidFill>
                <a:srgbClr val="000000"/>
              </a:solidFill>
              <a:cs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latin typeface="Arial"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latin typeface="Arial"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latin typeface="Arial"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latin typeface="Arial"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latin typeface="Arial"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latin typeface="Arial" charset="0"/>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latin typeface="Arial" charset="0"/>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latin typeface="Arial"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latin typeface="Arial" charset="0"/>
                  </a:endParaRPr>
                </a:p>
              </p:txBody>
            </p:sp>
          </p:grpSp>
        </p:grpSp>
      </p:grpSp>
      <p:sp>
        <p:nvSpPr>
          <p:cNvPr id="297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smtClean="0"/>
              <a:t>Click to edit Master title style</a:t>
            </a:r>
            <a:endParaRPr lang="en-US"/>
          </a:p>
        </p:txBody>
      </p:sp>
      <p:sp>
        <p:nvSpPr>
          <p:cNvPr id="297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F9187D14-2D2D-4CFA-B16E-1162AE05B3D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7A51A555-8159-4C0A-B9AE-0073C706E5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B093DD04-428C-4E10-AE21-48426EB4227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97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smtClean="0"/>
              <a:t>Click to edit Master title style</a:t>
            </a:r>
            <a:endParaRPr lang="en-US"/>
          </a:p>
        </p:txBody>
      </p:sp>
      <p:sp>
        <p:nvSpPr>
          <p:cNvPr id="297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3A569622-5918-44D1-8930-D0C13007E2E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F79573D7-86C1-4DFC-9E57-FDE68202180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2F59E1E3-A6BD-44B4-9BBF-25956B9ACB1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CD2CE22F-C6B0-4829-9DE0-B203AA032DF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F1C5BBCF-2CA4-4917-B684-AE730DBAADF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CF3DBC7C-61D8-453D-B6D5-E604AE4EDC4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643BB0CA-CF0D-4BD0-ABF7-BCE7240A0C1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FF444BB8-C015-4B1A-BD8E-F98A4674DD1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FA0127C-68AB-432F-8288-9A827C16533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FC2D5DC4-0143-4EB6-9475-DC9342209DE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44207B86-3643-4EDA-A56E-D541CCB50B8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9D70448D-CE45-44D2-8136-84DE6AFE073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EB6818BE-45AE-455C-96FB-488BDF6BD25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0E7F4859-3DD4-4148-8D3C-0212D40281E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AA047C14-BDEF-46BE-90A9-8B6E02B93FA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1CA42E52-8598-4A61-A6FF-052592919B42}"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FAF6DB34-A75A-4778-89D5-B78D134475A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619EA74F-D013-484D-BD5F-F58B77F1195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pPr>
              <a:defRPr/>
            </a:pPr>
            <a:fld id="{6E33189A-C065-4B0D-8389-598F2106244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D9EE9DF5-F375-4B56-B46A-BC05E5B9C4D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pPr>
              <a:defRPr/>
            </a:pPr>
            <a:fld id="{3BB67C04-7A36-4549-AED5-9F3B68640D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pPr>
              <a:defRPr/>
            </a:pPr>
            <a:fld id="{8454A9BB-A293-40B9-84F3-F146A0791CB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2A41B35-E865-4B13-8DE7-A2AF981CE53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F5A26F0-52AA-4698-BD86-1E4AAA8831A3}"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4DB8101-4978-4FB2-A0D0-354FDDBD2419}"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C77DA5D8-5FDC-4A7C-9071-8AC6B7648229}"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3D047B87-C3B5-4AC1-B442-B4428B773CB0}"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62948CCC-0E29-43DE-8658-D2E29C3A1A1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E176C1B9-2154-46D2-A37E-86A1042E14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E4456B0F-3166-4B47-8471-5A8585A7B3A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6E9FE74A-EFCF-42EA-8499-020D3BAD1A9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01E5505B-DB3C-4C2A-9874-46D8E42CBFD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6662D094-BA89-45CF-8250-60331253D81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7D1C3609-8FE1-411C-9FC3-DD4720EE37B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496DFBE5-4DF0-4509-806A-7A96A9A1F0D6}"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C56682A3-AD45-4A96-99DD-27FE576291B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83642215-8470-4339-ABB4-AECB26A9DB96}"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C8DC4D79-8C6D-465F-82FA-A3FEB70A67FF}"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3C0CA744-C53C-4F9F-8500-F7973F36E870}"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DDA14D5F-91D6-430F-8A0A-1F914869E946}"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936A8F19-3451-4CB5-9489-B2643B98FC9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88FB00DB-E355-4D2F-A504-2440EF2DA4C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94A6F7FE-8CFC-4F97-A4E8-535F59729347}"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31C67811-A4C5-4336-8188-283C49EFD97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9FD5E419-F119-4A6F-A799-13C08DCC2D7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D4BFD41D-7AAA-4261-AAE2-6A82EEFC4205}"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69E1A4B0-CF61-42B8-847A-F127534296AB}"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6147CF69-EC3F-47CC-8A32-27700B70A77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98A54C43-788B-48F5-B659-D9D7DEBB71B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88DC4572-BEB0-4EF7-96BD-13486864CF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334A79F1-309B-4CD3-A768-1331781A22E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5.xml"/><Relationship Id="rId1" Type="http://schemas.openxmlformats.org/officeDocument/2006/relationships/slideLayout" Target="../slideLayouts/slideLayout55.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latin typeface="Arial" charset="0"/>
            </a:endParaRPr>
          </a:p>
        </p:txBody>
      </p:sp>
      <p:grpSp>
        <p:nvGrpSpPr>
          <p:cNvPr id="205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endParaRPr>
            </a:p>
          </p:txBody>
        </p:sp>
        <p:grpSp>
          <p:nvGrpSpPr>
            <p:cNvPr id="205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grpSp>
        <p:grpSp>
          <p:nvGrpSpPr>
            <p:cNvPr id="205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latin typeface="Arial" charset="0"/>
                </a:endParaRPr>
              </a:p>
            </p:txBody>
          </p:sp>
        </p:grpSp>
        <p:grpSp>
          <p:nvGrpSpPr>
            <p:cNvPr id="206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charset="0"/>
                </a:endParaRPr>
              </a:p>
            </p:txBody>
          </p:sp>
        </p:grpSp>
        <p:grpSp>
          <p:nvGrpSpPr>
            <p:cNvPr id="206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latin typeface="Arial" charset="0"/>
                </a:endParaRPr>
              </a:p>
            </p:txBody>
          </p:sp>
          <p:grpSp>
            <p:nvGrpSpPr>
              <p:cNvPr id="206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a:defRPr/>
            </a:pPr>
            <a:fld id="{5E32BC5C-AAF5-4ADB-B02C-DAD32015D8D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3"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126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127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127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127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127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128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33CF527F-AE43-4B8B-A44D-EDFB6B42E8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0"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229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229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229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230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230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230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25B9A9A8-B0D1-48D0-8E92-F94D3930F1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1"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331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332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332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332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332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333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C8978EAB-0B54-464D-A644-92CE6871D19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2"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433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434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434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434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434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435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C3DF0DCE-2A7C-4F90-8C3B-7A606581AB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3"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536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537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537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537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537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538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F1F2677B-8692-490D-ACF9-07354349F82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638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639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639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639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639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640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A6BBBA77-E2DE-4BFB-AEF2-7DC56382A4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5"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741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741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741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742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742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742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AE5C52BF-2203-4868-8CD8-8728240D3EB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6"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843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844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844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844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844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845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D674C6B7-73D5-44F8-A6BE-6E6BCF3F3E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7"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945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946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946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946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946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947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CA4E76BE-324A-4282-91E3-E77FD163D0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8"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048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049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049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049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049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050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F3F5A2BB-A3C8-4F66-AB18-32F2E1AFFBD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5"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07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08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08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08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08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09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CDF3F6EF-C6D4-4DC3-A9C6-013B8433B4E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150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151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151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151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151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152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C97E979D-E618-47C9-9D30-6C5A6E4F87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6"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253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253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253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254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254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254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1CFBFB9B-B15B-4D1D-938F-FBBAB2E5C0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7"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355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356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356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356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356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357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D71E287C-A958-4584-9479-A0A0B494FAD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9"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457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458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458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458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458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459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6AE50E0B-983E-4284-A6B4-993C7A8EB4D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0"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560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561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561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561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561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562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1780E4D6-D1DC-40DC-ADD5-AAFB31D293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1"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662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663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663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663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663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664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3B0B9F38-BF51-48B7-85CA-3450249F4F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2"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765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765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765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766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766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766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441F66C9-DF62-472F-9726-84FB1F0FEA2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3"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867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868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868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6"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868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868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869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2156EE3C-3468-445E-B94B-03E9915C09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2969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970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970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2970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2970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2971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46DDB18F-49B8-41D0-BE30-8F718DA65A1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5"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072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073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073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073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073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074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B5917873-57CC-462E-BBD0-45426B3BBE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6"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409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10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10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410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10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11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94774EAF-0A22-49FB-89E0-5D4D7D3AF6D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3"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174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175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175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175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175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176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C2E7DFE7-3270-4670-9685-450AEF0D53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7"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277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277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277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278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278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278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7F4C95E0-AE8F-4C46-83AD-8E0D9B39243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8"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379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380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380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380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380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381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B5CB16D8-3FE2-41D8-907E-12BACCD2B8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9"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481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482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482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482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482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483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921E2D25-ADC3-4624-85CD-6AE4D5F0C4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0"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584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585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585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585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585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586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FF13AD1A-6F00-4ABF-B2E8-E570F833E3D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1"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686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687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687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687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687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688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500F29F9-B635-4026-B60F-95E430871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2"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789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789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789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790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790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790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2FDCBDFF-CC4F-4F28-851D-9667274C95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3"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891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892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892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892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892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893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E3247996-9AA0-482F-B4B2-56BDB87994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3993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994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994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3994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3994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3995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5948FCD8-6E66-4530-A663-6B3C2277C4F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5"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4096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097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097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4097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097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098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290B0742-7118-4CCA-B621-771772D205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6"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512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513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513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513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513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514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17D68DF7-8936-4CA7-8090-ACAA314F41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4"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4198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199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199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4199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199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200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FB606F6C-4AE7-482A-B9D6-FB9A8770FC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7"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4301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301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301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4302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302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302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836FA1A9-3894-4F91-952D-C4850FB3A8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8"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4403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404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404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4404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404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405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5588A2F8-75FB-4149-9928-A3BD8488BB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9"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4505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506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506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4506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506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507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996E9528-308C-4AD2-8A1C-C9432982C6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0"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4608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609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609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4609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4609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4610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A81CA362-B6B9-4106-9B58-BF33225023B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51"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screen"/>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228600" y="76200"/>
            <a:ext cx="6781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7108" name="Picture 7" descr="Olsson_H_2CR"/>
          <p:cNvPicPr>
            <a:picLocks noChangeAspect="1" noChangeArrowheads="1"/>
          </p:cNvPicPr>
          <p:nvPr userDrawn="1"/>
        </p:nvPicPr>
        <p:blipFill>
          <a:blip r:embed="rId4" cstate="screen"/>
          <a:srcRect/>
          <a:stretch>
            <a:fillRect/>
          </a:stretch>
        </p:blipFill>
        <p:spPr bwMode="auto">
          <a:xfrm>
            <a:off x="7499350" y="6311900"/>
            <a:ext cx="1471613" cy="376238"/>
          </a:xfrm>
          <a:prstGeom prst="rect">
            <a:avLst/>
          </a:prstGeom>
          <a:noFill/>
          <a:ln w="9525">
            <a:noFill/>
            <a:miter lim="800000"/>
            <a:headEnd/>
            <a:tailEnd/>
          </a:ln>
        </p:spPr>
      </p:pic>
      <p:pic>
        <p:nvPicPr>
          <p:cNvPr id="47109" name="Picture 8" descr="City of Lincoln Logo2 copy"/>
          <p:cNvPicPr>
            <a:picLocks noChangeAspect="1" noChangeArrowheads="1"/>
          </p:cNvPicPr>
          <p:nvPr userDrawn="1"/>
        </p:nvPicPr>
        <p:blipFill>
          <a:blip r:embed="rId5" cstate="screen"/>
          <a:srcRect/>
          <a:stretch>
            <a:fillRect/>
          </a:stretch>
        </p:blipFill>
        <p:spPr bwMode="auto">
          <a:xfrm>
            <a:off x="7504113" y="5021263"/>
            <a:ext cx="1398587" cy="11001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2" r:id="rId1"/>
  </p:sldLayoutIdLst>
  <p:transition spd="med">
    <p:fade thruBlk="1"/>
  </p:transition>
  <p:txStyles>
    <p:titleStyle>
      <a:lvl1pPr algn="l" rtl="0" eaLnBrk="0" fontAlgn="base" hangingPunct="0">
        <a:spcBef>
          <a:spcPct val="0"/>
        </a:spcBef>
        <a:spcAft>
          <a:spcPct val="0"/>
        </a:spcAft>
        <a:defRPr sz="3300" b="1" i="1">
          <a:solidFill>
            <a:schemeClr val="bg1"/>
          </a:solidFill>
          <a:latin typeface="+mj-lt"/>
          <a:ea typeface="+mj-ea"/>
          <a:cs typeface="+mj-cs"/>
        </a:defRPr>
      </a:lvl1pPr>
      <a:lvl2pPr algn="l" rtl="0" eaLnBrk="0" fontAlgn="base" hangingPunct="0">
        <a:spcBef>
          <a:spcPct val="0"/>
        </a:spcBef>
        <a:spcAft>
          <a:spcPct val="0"/>
        </a:spcAft>
        <a:defRPr sz="3300" b="1" i="1">
          <a:solidFill>
            <a:schemeClr val="bg1"/>
          </a:solidFill>
          <a:latin typeface="Arial" charset="0"/>
          <a:cs typeface="Arial" charset="0"/>
        </a:defRPr>
      </a:lvl2pPr>
      <a:lvl3pPr algn="l" rtl="0" eaLnBrk="0" fontAlgn="base" hangingPunct="0">
        <a:spcBef>
          <a:spcPct val="0"/>
        </a:spcBef>
        <a:spcAft>
          <a:spcPct val="0"/>
        </a:spcAft>
        <a:defRPr sz="3300" b="1" i="1">
          <a:solidFill>
            <a:schemeClr val="bg1"/>
          </a:solidFill>
          <a:latin typeface="Arial" charset="0"/>
          <a:cs typeface="Arial" charset="0"/>
        </a:defRPr>
      </a:lvl3pPr>
      <a:lvl4pPr algn="l" rtl="0" eaLnBrk="0" fontAlgn="base" hangingPunct="0">
        <a:spcBef>
          <a:spcPct val="0"/>
        </a:spcBef>
        <a:spcAft>
          <a:spcPct val="0"/>
        </a:spcAft>
        <a:defRPr sz="3300" b="1" i="1">
          <a:solidFill>
            <a:schemeClr val="bg1"/>
          </a:solidFill>
          <a:latin typeface="Arial" charset="0"/>
          <a:cs typeface="Arial" charset="0"/>
        </a:defRPr>
      </a:lvl4pPr>
      <a:lvl5pPr algn="l" rtl="0" eaLnBrk="0" fontAlgn="base" hangingPunct="0">
        <a:spcBef>
          <a:spcPct val="0"/>
        </a:spcBef>
        <a:spcAft>
          <a:spcPct val="0"/>
        </a:spcAft>
        <a:defRPr sz="3300" b="1" i="1">
          <a:solidFill>
            <a:schemeClr val="bg1"/>
          </a:solidFill>
          <a:latin typeface="Arial" charset="0"/>
          <a:cs typeface="Arial" charset="0"/>
        </a:defRPr>
      </a:lvl5pPr>
      <a:lvl6pPr marL="457200" algn="l" rtl="0" fontAlgn="base">
        <a:spcBef>
          <a:spcPct val="0"/>
        </a:spcBef>
        <a:spcAft>
          <a:spcPct val="0"/>
        </a:spcAft>
        <a:defRPr sz="3300" b="1" i="1">
          <a:solidFill>
            <a:schemeClr val="bg1"/>
          </a:solidFill>
          <a:latin typeface="Arial" charset="0"/>
          <a:cs typeface="Arial" charset="0"/>
        </a:defRPr>
      </a:lvl6pPr>
      <a:lvl7pPr marL="914400" algn="l" rtl="0" fontAlgn="base">
        <a:spcBef>
          <a:spcPct val="0"/>
        </a:spcBef>
        <a:spcAft>
          <a:spcPct val="0"/>
        </a:spcAft>
        <a:defRPr sz="3300" b="1" i="1">
          <a:solidFill>
            <a:schemeClr val="bg1"/>
          </a:solidFill>
          <a:latin typeface="Arial" charset="0"/>
          <a:cs typeface="Arial" charset="0"/>
        </a:defRPr>
      </a:lvl7pPr>
      <a:lvl8pPr marL="1371600" algn="l" rtl="0" fontAlgn="base">
        <a:spcBef>
          <a:spcPct val="0"/>
        </a:spcBef>
        <a:spcAft>
          <a:spcPct val="0"/>
        </a:spcAft>
        <a:defRPr sz="3300" b="1" i="1">
          <a:solidFill>
            <a:schemeClr val="bg1"/>
          </a:solidFill>
          <a:latin typeface="Arial" charset="0"/>
          <a:cs typeface="Arial" charset="0"/>
        </a:defRPr>
      </a:lvl8pPr>
      <a:lvl9pPr marL="1828800" algn="l" rtl="0" fontAlgn="base">
        <a:spcBef>
          <a:spcPct val="0"/>
        </a:spcBef>
        <a:spcAft>
          <a:spcPct val="0"/>
        </a:spcAft>
        <a:defRPr sz="3300" b="1" i="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500" b="1" i="1">
          <a:solidFill>
            <a:schemeClr val="bg1"/>
          </a:solidFill>
          <a:latin typeface="+mn-lt"/>
          <a:cs typeface="+mn-cs"/>
        </a:defRPr>
      </a:lvl2pPr>
      <a:lvl3pPr marL="1143000" indent="-228600" algn="l" rtl="0" eaLnBrk="0" fontAlgn="base" hangingPunct="0">
        <a:spcBef>
          <a:spcPct val="20000"/>
        </a:spcBef>
        <a:spcAft>
          <a:spcPct val="0"/>
        </a:spcAft>
        <a:buChar char="•"/>
        <a:defRPr sz="2200" b="1">
          <a:solidFill>
            <a:schemeClr val="bg1"/>
          </a:solidFill>
          <a:latin typeface="+mn-lt"/>
          <a:cs typeface="+mn-cs"/>
        </a:defRPr>
      </a:lvl3pPr>
      <a:lvl4pPr marL="1600200" indent="-228600" algn="l" rtl="0" eaLnBrk="0" fontAlgn="base" hangingPunct="0">
        <a:spcBef>
          <a:spcPct val="20000"/>
        </a:spcBef>
        <a:spcAft>
          <a:spcPct val="0"/>
        </a:spcAft>
        <a:buChar char="•"/>
        <a:defRPr b="1" i="1">
          <a:solidFill>
            <a:schemeClr val="bg1"/>
          </a:solidFill>
          <a:latin typeface="+mn-lt"/>
          <a:cs typeface="+mn-cs"/>
        </a:defRPr>
      </a:lvl4pPr>
      <a:lvl5pPr marL="2057400" indent="-228600" algn="l" rtl="0" eaLnBrk="0" fontAlgn="base" hangingPunct="0">
        <a:spcBef>
          <a:spcPct val="20000"/>
        </a:spcBef>
        <a:spcAft>
          <a:spcPct val="0"/>
        </a:spcAft>
        <a:buChar char="»"/>
        <a:defRPr sz="1600" b="1">
          <a:solidFill>
            <a:schemeClr val="bg1"/>
          </a:solidFill>
          <a:latin typeface="+mn-lt"/>
          <a:cs typeface="+mn-cs"/>
        </a:defRPr>
      </a:lvl5pPr>
      <a:lvl6pPr marL="2514600" indent="-228600" algn="l" rtl="0" fontAlgn="base">
        <a:spcBef>
          <a:spcPct val="20000"/>
        </a:spcBef>
        <a:spcAft>
          <a:spcPct val="0"/>
        </a:spcAft>
        <a:buChar char="»"/>
        <a:defRPr sz="1600" b="1">
          <a:solidFill>
            <a:schemeClr val="bg1"/>
          </a:solidFill>
          <a:latin typeface="+mn-lt"/>
          <a:cs typeface="+mn-cs"/>
        </a:defRPr>
      </a:lvl6pPr>
      <a:lvl7pPr marL="2971800" indent="-228600" algn="l" rtl="0" fontAlgn="base">
        <a:spcBef>
          <a:spcPct val="20000"/>
        </a:spcBef>
        <a:spcAft>
          <a:spcPct val="0"/>
        </a:spcAft>
        <a:buChar char="»"/>
        <a:defRPr sz="1600" b="1">
          <a:solidFill>
            <a:schemeClr val="bg1"/>
          </a:solidFill>
          <a:latin typeface="+mn-lt"/>
          <a:cs typeface="+mn-cs"/>
        </a:defRPr>
      </a:lvl7pPr>
      <a:lvl8pPr marL="3429000" indent="-228600" algn="l" rtl="0" fontAlgn="base">
        <a:spcBef>
          <a:spcPct val="20000"/>
        </a:spcBef>
        <a:spcAft>
          <a:spcPct val="0"/>
        </a:spcAft>
        <a:buChar char="»"/>
        <a:defRPr sz="1600" b="1">
          <a:solidFill>
            <a:schemeClr val="bg1"/>
          </a:solidFill>
          <a:latin typeface="+mn-lt"/>
          <a:cs typeface="+mn-cs"/>
        </a:defRPr>
      </a:lvl8pPr>
      <a:lvl9pPr marL="3886200" indent="-228600" algn="l" rtl="0" fontAlgn="base">
        <a:spcBef>
          <a:spcPct val="20000"/>
        </a:spcBef>
        <a:spcAft>
          <a:spcPct val="0"/>
        </a:spcAft>
        <a:buChar char="»"/>
        <a:defRPr sz="1600" b="1">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6147"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6154"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6155"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6156"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6157"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6165"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CC492316-155E-43BF-8E3C-DBB59C603CB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5"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7171"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7178"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7179"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7180"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7181"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7189"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F67CEBE6-B75A-4BE0-9C24-D375358B241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6"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8195"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8202"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8203"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8204"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8205"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8213"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601F722D-FCA8-41BE-B66F-70CDA500E3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7"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9219"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9226"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9227"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9228"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9229"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9237"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B61A6DDC-E114-4843-8A46-7000723F4C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8"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latin typeface="Arial" charset="0"/>
            </a:endParaRPr>
          </a:p>
        </p:txBody>
      </p:sp>
      <p:grpSp>
        <p:nvGrpSpPr>
          <p:cNvPr id="10243" name="Group 3"/>
          <p:cNvGrpSpPr>
            <a:grpSpLocks/>
          </p:cNvGrpSpPr>
          <p:nvPr/>
        </p:nvGrpSpPr>
        <p:grpSpPr bwMode="auto">
          <a:xfrm>
            <a:off x="3175" y="4267200"/>
            <a:ext cx="9140825" cy="2590800"/>
            <a:chOff x="2" y="2688"/>
            <a:chExt cx="5758" cy="1632"/>
          </a:xfrm>
        </p:grpSpPr>
        <p:sp>
          <p:nvSpPr>
            <p:cNvPr id="2867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0250" name="Group 5"/>
            <p:cNvGrpSpPr>
              <a:grpSpLocks/>
            </p:cNvGrpSpPr>
            <p:nvPr userDrawn="1"/>
          </p:nvGrpSpPr>
          <p:grpSpPr bwMode="auto">
            <a:xfrm>
              <a:off x="3528" y="3715"/>
              <a:ext cx="792" cy="521"/>
              <a:chOff x="3527" y="3715"/>
              <a:chExt cx="792" cy="521"/>
            </a:xfrm>
          </p:grpSpPr>
          <p:sp>
            <p:nvSpPr>
              <p:cNvPr id="2867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Arial" charset="0"/>
                </a:endParaRPr>
              </a:p>
            </p:txBody>
          </p:sp>
          <p:sp>
            <p:nvSpPr>
              <p:cNvPr id="2867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8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solidFill>
                    <a:srgbClr val="FFFFFF"/>
                  </a:solidFill>
                  <a:latin typeface="Arial" charset="0"/>
                </a:endParaRPr>
              </a:p>
            </p:txBody>
          </p:sp>
          <p:sp>
            <p:nvSpPr>
              <p:cNvPr id="2868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8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Arial" charset="0"/>
                </a:endParaRPr>
              </a:p>
            </p:txBody>
          </p:sp>
          <p:sp>
            <p:nvSpPr>
              <p:cNvPr id="2868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68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0251" name="Group 17"/>
            <p:cNvGrpSpPr>
              <a:grpSpLocks/>
            </p:cNvGrpSpPr>
            <p:nvPr userDrawn="1"/>
          </p:nvGrpSpPr>
          <p:grpSpPr bwMode="auto">
            <a:xfrm>
              <a:off x="1776" y="3631"/>
              <a:ext cx="1626" cy="683"/>
              <a:chOff x="1776" y="3631"/>
              <a:chExt cx="1626" cy="683"/>
            </a:xfrm>
          </p:grpSpPr>
          <p:sp>
            <p:nvSpPr>
              <p:cNvPr id="2869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69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solidFill>
                    <a:srgbClr val="FFFFFF"/>
                  </a:solidFill>
                  <a:latin typeface="Arial" charset="0"/>
                </a:endParaRPr>
              </a:p>
            </p:txBody>
          </p:sp>
          <p:sp>
            <p:nvSpPr>
              <p:cNvPr id="2869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69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69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870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0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0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0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grpSp>
        <p:grpSp>
          <p:nvGrpSpPr>
            <p:cNvPr id="10252" name="Group 36"/>
            <p:cNvGrpSpPr>
              <a:grpSpLocks/>
            </p:cNvGrpSpPr>
            <p:nvPr userDrawn="1"/>
          </p:nvGrpSpPr>
          <p:grpSpPr bwMode="auto">
            <a:xfrm>
              <a:off x="4128" y="3360"/>
              <a:ext cx="1351" cy="821"/>
              <a:chOff x="4128" y="3360"/>
              <a:chExt cx="1351" cy="821"/>
            </a:xfrm>
          </p:grpSpPr>
          <p:sp>
            <p:nvSpPr>
              <p:cNvPr id="2870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solidFill>
                    <a:srgbClr val="FFFFFF"/>
                  </a:solidFill>
                  <a:latin typeface="Arial" charset="0"/>
                </a:endParaRPr>
              </a:p>
            </p:txBody>
          </p:sp>
          <p:sp>
            <p:nvSpPr>
              <p:cNvPr id="2871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2871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1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solidFill>
                    <a:srgbClr val="FFFFFF"/>
                  </a:solidFill>
                  <a:latin typeface="Arial" charset="0"/>
                </a:endParaRPr>
              </a:p>
            </p:txBody>
          </p:sp>
          <p:sp>
            <p:nvSpPr>
              <p:cNvPr id="2872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2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nvGrpSpPr>
            <p:cNvPr id="10253" name="Group 54"/>
            <p:cNvGrpSpPr>
              <a:grpSpLocks/>
            </p:cNvGrpSpPr>
            <p:nvPr userDrawn="1"/>
          </p:nvGrpSpPr>
          <p:grpSpPr bwMode="auto">
            <a:xfrm>
              <a:off x="5280" y="3024"/>
              <a:ext cx="425" cy="258"/>
              <a:chOff x="5280" y="3024"/>
              <a:chExt cx="425" cy="258"/>
            </a:xfrm>
          </p:grpSpPr>
          <p:sp>
            <p:nvSpPr>
              <p:cNvPr id="2872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2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873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solidFill>
                    <a:srgbClr val="FFFFFF"/>
                  </a:solidFill>
                  <a:latin typeface="Arial" charset="0"/>
                </a:endParaRPr>
              </a:p>
            </p:txBody>
          </p:sp>
          <p:grpSp>
            <p:nvGrpSpPr>
              <p:cNvPr id="10261" name="Group 62"/>
              <p:cNvGrpSpPr>
                <a:grpSpLocks/>
              </p:cNvGrpSpPr>
              <p:nvPr/>
            </p:nvGrpSpPr>
            <p:grpSpPr bwMode="auto">
              <a:xfrm>
                <a:off x="5381" y="3085"/>
                <a:ext cx="227" cy="132"/>
                <a:chOff x="5381" y="3085"/>
                <a:chExt cx="227" cy="132"/>
              </a:xfrm>
            </p:grpSpPr>
            <p:sp>
              <p:nvSpPr>
                <p:cNvPr id="2873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solidFill>
                      <a:srgbClr val="FFFFFF"/>
                    </a:solidFill>
                    <a:latin typeface="Arial" charset="0"/>
                  </a:endParaRPr>
                </a:p>
              </p:txBody>
            </p:sp>
            <p:sp>
              <p:nvSpPr>
                <p:cNvPr id="2873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solidFill>
                      <a:srgbClr val="FFFFFF"/>
                    </a:solidFill>
                    <a:latin typeface="Arial" charset="0"/>
                  </a:endParaRPr>
                </a:p>
              </p:txBody>
            </p:sp>
          </p:grpSp>
        </p:grpSp>
      </p:grpSp>
      <p:sp>
        <p:nvSpPr>
          <p:cNvPr id="28739" name="Rectangle 67"/>
          <p:cNvSpPr>
            <a:spLocks noGrp="1" noChangeArrowheads="1"/>
          </p:cNvSpPr>
          <p:nvPr>
            <p:ph type="title"/>
          </p:nvPr>
        </p:nvSpPr>
        <p:spPr bwMode="auto">
          <a:xfrm>
            <a:off x="457200" y="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8740" name="Rectangle 68"/>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74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874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000000"/>
                  </a:outerShdw>
                </a:effectLst>
                <a:latin typeface="Arial" charset="0"/>
              </a:defRPr>
            </a:lvl1pPr>
          </a:lstStyle>
          <a:p>
            <a:pPr>
              <a:defRPr/>
            </a:pPr>
            <a:fld id="{B8946D7C-37D4-4977-B474-BD661833E6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19"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wmf"/><Relationship Id="rId1" Type="http://schemas.openxmlformats.org/officeDocument/2006/relationships/slideLayout" Target="../slideLayouts/slideLayout20.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88.jpeg"/><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5.xml"/><Relationship Id="rId1" Type="http://schemas.openxmlformats.org/officeDocument/2006/relationships/vmlDrawing" Target="../drawings/vmlDrawing1.vml"/></Relationships>
</file>

<file path=ppt/slides/_rels/slide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1"/>
          <p:cNvSpPr>
            <a:spLocks noChangeArrowheads="1"/>
          </p:cNvSpPr>
          <p:nvPr/>
        </p:nvSpPr>
        <p:spPr bwMode="auto">
          <a:xfrm>
            <a:off x="0" y="0"/>
            <a:ext cx="9144000" cy="2438400"/>
          </a:xfrm>
          <a:prstGeom prst="rect">
            <a:avLst/>
          </a:prstGeom>
          <a:noFill/>
          <a:ln w="9525">
            <a:noFill/>
            <a:miter lim="800000"/>
            <a:headEnd/>
            <a:tailEnd/>
          </a:ln>
          <a:effectLst>
            <a:outerShdw blurRad="63500" dist="63500" dir="2400000" algn="ctr" rotWithShape="0">
              <a:srgbClr val="000000"/>
            </a:outerShdw>
          </a:effectLst>
        </p:spPr>
        <p:txBody>
          <a:bodyPr anchor="ctr"/>
          <a:lstStyle/>
          <a:p>
            <a:pPr algn="ctr">
              <a:defRPr/>
            </a:pPr>
            <a:r>
              <a:rPr lang="en-US" sz="4600" i="1" dirty="0">
                <a:solidFill>
                  <a:srgbClr val="FFFF00"/>
                </a:solidFill>
                <a:effectLst>
                  <a:outerShdw blurRad="38100" dist="38100" dir="2700000" algn="tl">
                    <a:srgbClr val="000000">
                      <a:alpha val="43137"/>
                    </a:srgbClr>
                  </a:outerShdw>
                </a:effectLst>
                <a:latin typeface="AvantGarde Md BT" pitchFamily="34" charset="0"/>
              </a:rPr>
              <a:t/>
            </a:r>
            <a:br>
              <a:rPr lang="en-US" sz="4600" i="1" dirty="0">
                <a:solidFill>
                  <a:srgbClr val="FFFF00"/>
                </a:solidFill>
                <a:effectLst>
                  <a:outerShdw blurRad="38100" dist="38100" dir="2700000" algn="tl">
                    <a:srgbClr val="000000">
                      <a:alpha val="43137"/>
                    </a:srgbClr>
                  </a:outerShdw>
                </a:effectLst>
                <a:latin typeface="AvantGarde Md BT" pitchFamily="34" charset="0"/>
              </a:rPr>
            </a:br>
            <a:r>
              <a:rPr lang="en-US" sz="4600" b="1" dirty="0">
                <a:solidFill>
                  <a:srgbClr val="FFFF00"/>
                </a:solidFill>
                <a:effectLst>
                  <a:outerShdw blurRad="38100" dist="38100" dir="2700000" algn="tl">
                    <a:srgbClr val="000000">
                      <a:alpha val="43137"/>
                    </a:srgbClr>
                  </a:outerShdw>
                </a:effectLst>
                <a:latin typeface="Arial" charset="0"/>
              </a:rPr>
              <a:t>Stormwater Best Management Practices: Cost Saving Ideas </a:t>
            </a:r>
          </a:p>
          <a:p>
            <a:pPr algn="ctr">
              <a:defRPr/>
            </a:pPr>
            <a:endParaRPr lang="en-US" sz="3600" b="1" i="1" dirty="0">
              <a:solidFill>
                <a:srgbClr val="CCECFF"/>
              </a:solidFill>
              <a:effectLst>
                <a:outerShdw blurRad="38100" dist="38100" dir="2700000" algn="tl">
                  <a:srgbClr val="000000">
                    <a:alpha val="43137"/>
                  </a:srgbClr>
                </a:outerShdw>
              </a:effectLst>
              <a:latin typeface="AvantGarde Md BT" pitchFamily="34" charset="0"/>
            </a:endParaRPr>
          </a:p>
        </p:txBody>
      </p:sp>
      <p:sp>
        <p:nvSpPr>
          <p:cNvPr id="3" name="Subtitle 2"/>
          <p:cNvSpPr txBox="1">
            <a:spLocks/>
          </p:cNvSpPr>
          <p:nvPr/>
        </p:nvSpPr>
        <p:spPr>
          <a:xfrm>
            <a:off x="533400" y="2286000"/>
            <a:ext cx="8001000" cy="762000"/>
          </a:xfrm>
          <a:prstGeom prst="rect">
            <a:avLst/>
          </a:prstGeom>
        </p:spPr>
        <p:txBody>
          <a:bodyPr/>
          <a:lstStyle/>
          <a:p>
            <a:pPr marL="342900" indent="-342900" algn="ctr">
              <a:spcBef>
                <a:spcPct val="20000"/>
              </a:spcBef>
              <a:buClr>
                <a:schemeClr val="hlink"/>
              </a:buClr>
              <a:buSzPct val="80000"/>
              <a:defRPr/>
            </a:pPr>
            <a:r>
              <a:rPr lang="en-US" sz="3200" b="1" kern="0" dirty="0">
                <a:effectLst>
                  <a:outerShdw blurRad="38100" dist="38100" dir="2700000" algn="tl">
                    <a:srgbClr val="000000"/>
                  </a:outerShdw>
                </a:effectLst>
                <a:latin typeface="+mn-lt"/>
              </a:rPr>
              <a:t>League of Nebraska Municipalities </a:t>
            </a:r>
          </a:p>
          <a:p>
            <a:pPr marL="342900" indent="-342900" algn="ctr">
              <a:spcBef>
                <a:spcPct val="20000"/>
              </a:spcBef>
              <a:buClr>
                <a:schemeClr val="hlink"/>
              </a:buClr>
              <a:buSzPct val="80000"/>
              <a:defRPr/>
            </a:pPr>
            <a:r>
              <a:rPr lang="en-US" sz="2800" b="1" kern="0" dirty="0">
                <a:effectLst>
                  <a:outerShdw blurRad="38100" dist="38100" dir="2700000" algn="tl">
                    <a:srgbClr val="000000"/>
                  </a:outerShdw>
                </a:effectLst>
                <a:latin typeface="+mn-lt"/>
              </a:rPr>
              <a:t>2011 Midwinter Conference </a:t>
            </a:r>
          </a:p>
        </p:txBody>
      </p:sp>
      <p:grpSp>
        <p:nvGrpSpPr>
          <p:cNvPr id="53252" name="Group 3"/>
          <p:cNvGrpSpPr>
            <a:grpSpLocks/>
          </p:cNvGrpSpPr>
          <p:nvPr/>
        </p:nvGrpSpPr>
        <p:grpSpPr bwMode="auto">
          <a:xfrm>
            <a:off x="1031875" y="4160838"/>
            <a:ext cx="7350125" cy="2011362"/>
            <a:chOff x="914400" y="4084320"/>
            <a:chExt cx="7350152" cy="2011680"/>
          </a:xfrm>
        </p:grpSpPr>
        <p:pic>
          <p:nvPicPr>
            <p:cNvPr id="53253" name="Picture 2" descr="C:\Documents and Settings\dshelton2\My Documents\1Data\Projects\Stormwater\Photos\Omaha Tour - August 7, 2009\IMG_0736.JPG"/>
            <p:cNvPicPr>
              <a:picLocks noChangeAspect="1" noChangeArrowheads="1"/>
            </p:cNvPicPr>
            <p:nvPr/>
          </p:nvPicPr>
          <p:blipFill>
            <a:blip r:embed="rId2" cstate="screen"/>
            <a:srcRect/>
            <a:stretch>
              <a:fillRect/>
            </a:stretch>
          </p:blipFill>
          <p:spPr bwMode="auto">
            <a:xfrm>
              <a:off x="4584150" y="4084320"/>
              <a:ext cx="3680402" cy="2011680"/>
            </a:xfrm>
            <a:prstGeom prst="rect">
              <a:avLst/>
            </a:prstGeom>
            <a:noFill/>
            <a:ln w="19050">
              <a:solidFill>
                <a:srgbClr val="000000"/>
              </a:solidFill>
              <a:miter lim="800000"/>
              <a:headEnd/>
              <a:tailEnd/>
            </a:ln>
          </p:spPr>
        </p:pic>
        <p:pic>
          <p:nvPicPr>
            <p:cNvPr id="53254" name="Picture 6" descr="C:\Documents and Settings\dshelton2\My Documents\My Pictures\Current Camera - 10-5-09\IMG_0840.JPG"/>
            <p:cNvPicPr>
              <a:picLocks noChangeAspect="1" noChangeArrowheads="1"/>
            </p:cNvPicPr>
            <p:nvPr/>
          </p:nvPicPr>
          <p:blipFill>
            <a:blip r:embed="rId3" cstate="screen"/>
            <a:srcRect/>
            <a:stretch>
              <a:fillRect/>
            </a:stretch>
          </p:blipFill>
          <p:spPr bwMode="auto">
            <a:xfrm>
              <a:off x="914400" y="4084320"/>
              <a:ext cx="3311552" cy="2011680"/>
            </a:xfrm>
            <a:prstGeom prst="rect">
              <a:avLst/>
            </a:prstGeom>
            <a:noFill/>
            <a:ln w="19050">
              <a:solidFill>
                <a:srgbClr val="000000"/>
              </a:solidFill>
              <a:miter lim="800000"/>
              <a:headEnd/>
              <a:tailEnd/>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gure2"/>
          <p:cNvPicPr>
            <a:picLocks noChangeAspect="1" noChangeArrowheads="1"/>
          </p:cNvPicPr>
          <p:nvPr/>
        </p:nvPicPr>
        <p:blipFill>
          <a:blip r:embed="rId2" cstate="screen"/>
          <a:srcRect/>
          <a:stretch>
            <a:fillRect/>
          </a:stretch>
        </p:blipFill>
        <p:spPr bwMode="auto">
          <a:xfrm>
            <a:off x="0" y="0"/>
            <a:ext cx="4027488" cy="3349625"/>
          </a:xfrm>
          <a:prstGeom prst="rect">
            <a:avLst/>
          </a:prstGeom>
          <a:noFill/>
          <a:ln w="9525">
            <a:noFill/>
            <a:miter lim="800000"/>
            <a:headEnd/>
            <a:tailEnd/>
          </a:ln>
        </p:spPr>
      </p:pic>
      <p:sp>
        <p:nvSpPr>
          <p:cNvPr id="62467" name="Rectangle 3"/>
          <p:cNvSpPr>
            <a:spLocks noChangeArrowheads="1"/>
          </p:cNvSpPr>
          <p:nvPr/>
        </p:nvSpPr>
        <p:spPr bwMode="auto">
          <a:xfrm>
            <a:off x="1303338" y="3492500"/>
            <a:ext cx="2630487" cy="336550"/>
          </a:xfrm>
          <a:prstGeom prst="rect">
            <a:avLst/>
          </a:prstGeom>
          <a:noFill/>
          <a:ln w="9525">
            <a:noFill/>
            <a:miter lim="800000"/>
            <a:headEnd/>
            <a:tailEnd/>
          </a:ln>
        </p:spPr>
        <p:txBody>
          <a:bodyPr wrap="none" anchor="ctr">
            <a:spAutoFit/>
          </a:bodyPr>
          <a:lstStyle/>
          <a:p>
            <a:r>
              <a:rPr lang="en-US" sz="800" b="1">
                <a:solidFill>
                  <a:srgbClr val="FFFFFF"/>
                </a:solidFill>
              </a:rPr>
              <a:t>Source:</a:t>
            </a:r>
            <a:r>
              <a:rPr lang="en-US" sz="800">
                <a:solidFill>
                  <a:srgbClr val="FFFFFF"/>
                </a:solidFill>
              </a:rPr>
              <a:t> Goudie, Andrew, "The Human Impact on the </a:t>
            </a:r>
          </a:p>
          <a:p>
            <a:r>
              <a:rPr lang="en-US" sz="800">
                <a:solidFill>
                  <a:srgbClr val="FFFFFF"/>
                </a:solidFill>
              </a:rPr>
              <a:t>Natural Environment", The MIT Press, 1994.</a:t>
            </a:r>
          </a:p>
        </p:txBody>
      </p:sp>
      <p:pic>
        <p:nvPicPr>
          <p:cNvPr id="62468" name="Picture 4"/>
          <p:cNvPicPr>
            <a:picLocks noChangeAspect="1" noChangeArrowheads="1"/>
          </p:cNvPicPr>
          <p:nvPr/>
        </p:nvPicPr>
        <p:blipFill>
          <a:blip r:embed="rId3" cstate="screen"/>
          <a:srcRect/>
          <a:stretch>
            <a:fillRect/>
          </a:stretch>
        </p:blipFill>
        <p:spPr bwMode="auto">
          <a:xfrm>
            <a:off x="4154488" y="3275013"/>
            <a:ext cx="4989512" cy="3248025"/>
          </a:xfrm>
          <a:prstGeom prst="rect">
            <a:avLst/>
          </a:prstGeom>
          <a:noFill/>
          <a:ln w="9525">
            <a:noFill/>
            <a:miter lim="800000"/>
            <a:headEnd/>
            <a:tailEnd/>
          </a:ln>
        </p:spPr>
      </p:pic>
      <p:sp>
        <p:nvSpPr>
          <p:cNvPr id="62469" name="Rectangle 5"/>
          <p:cNvSpPr>
            <a:spLocks noChangeArrowheads="1"/>
          </p:cNvSpPr>
          <p:nvPr/>
        </p:nvSpPr>
        <p:spPr bwMode="auto">
          <a:xfrm>
            <a:off x="4598988" y="6583363"/>
            <a:ext cx="4545012" cy="274637"/>
          </a:xfrm>
          <a:prstGeom prst="rect">
            <a:avLst/>
          </a:prstGeom>
          <a:noFill/>
          <a:ln w="9525">
            <a:noFill/>
            <a:miter lim="800000"/>
            <a:headEnd/>
            <a:tailEnd/>
          </a:ln>
        </p:spPr>
        <p:txBody>
          <a:bodyPr wrap="none">
            <a:spAutoFit/>
          </a:bodyPr>
          <a:lstStyle/>
          <a:p>
            <a:r>
              <a:rPr lang="en-US" sz="1200">
                <a:solidFill>
                  <a:srgbClr val="FFFFFF"/>
                </a:solidFill>
              </a:rPr>
              <a:t>http://www.epa.gov/heatisland/resources/pdf/WayeHotRunoff.pdf</a:t>
            </a:r>
          </a:p>
        </p:txBody>
      </p:sp>
      <p:sp>
        <p:nvSpPr>
          <p:cNvPr id="62470" name="Text Box 7"/>
          <p:cNvSpPr txBox="1">
            <a:spLocks noChangeArrowheads="1"/>
          </p:cNvSpPr>
          <p:nvPr/>
        </p:nvSpPr>
        <p:spPr bwMode="auto">
          <a:xfrm>
            <a:off x="4267200" y="1676400"/>
            <a:ext cx="4268788" cy="1016000"/>
          </a:xfrm>
          <a:prstGeom prst="rect">
            <a:avLst/>
          </a:prstGeom>
          <a:noFill/>
          <a:ln w="9525">
            <a:noFill/>
            <a:miter lim="800000"/>
            <a:headEnd/>
            <a:tailEnd/>
          </a:ln>
        </p:spPr>
        <p:txBody>
          <a:bodyPr wrap="none">
            <a:spAutoFit/>
          </a:bodyPr>
          <a:lstStyle/>
          <a:p>
            <a:r>
              <a:rPr lang="en-US" sz="2000">
                <a:solidFill>
                  <a:srgbClr val="FFFFFF"/>
                </a:solidFill>
              </a:rPr>
              <a:t>Changes to water temperature and</a:t>
            </a:r>
          </a:p>
          <a:p>
            <a:r>
              <a:rPr lang="en-US" sz="2000">
                <a:solidFill>
                  <a:srgbClr val="FFFFFF"/>
                </a:solidFill>
              </a:rPr>
              <a:t>time/amount of concentration create</a:t>
            </a:r>
          </a:p>
          <a:p>
            <a:r>
              <a:rPr lang="en-US" sz="2000">
                <a:solidFill>
                  <a:srgbClr val="FFFFFF"/>
                </a:solidFill>
              </a:rPr>
              <a:t>significant impacts</a:t>
            </a: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stormwater\raingardenmanual\S1\S1-5.JPG"/>
          <p:cNvPicPr>
            <a:picLocks noChangeAspect="1" noChangeArrowheads="1"/>
          </p:cNvPicPr>
          <p:nvPr/>
        </p:nvPicPr>
        <p:blipFill>
          <a:blip r:embed="rId3" cstate="screen"/>
          <a:srcRect/>
          <a:stretch>
            <a:fillRect/>
          </a:stretch>
        </p:blipFill>
        <p:spPr bwMode="auto">
          <a:xfrm>
            <a:off x="192088" y="990600"/>
            <a:ext cx="8799512" cy="58674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T8-2.jpg"/>
          <p:cNvPicPr>
            <a:picLocks noChangeAspect="1"/>
          </p:cNvPicPr>
          <p:nvPr/>
        </p:nvPicPr>
        <p:blipFill>
          <a:blip r:embed="rId2" cstate="screen">
            <a:lum contrast="-58000"/>
          </a:blip>
          <a:srcRect/>
          <a:stretch>
            <a:fillRect/>
          </a:stretch>
        </p:blipFill>
        <p:spPr bwMode="auto">
          <a:xfrm>
            <a:off x="304800" y="228600"/>
            <a:ext cx="8458200" cy="5181600"/>
          </a:xfrm>
          <a:prstGeom prst="rect">
            <a:avLst/>
          </a:prstGeom>
          <a:noFill/>
          <a:ln w="9525">
            <a:noFill/>
            <a:miter lim="800000"/>
            <a:headEnd/>
            <a:tailEnd/>
          </a:ln>
        </p:spPr>
      </p:pic>
      <p:sp>
        <p:nvSpPr>
          <p:cNvPr id="2" name="Title 1"/>
          <p:cNvSpPr>
            <a:spLocks noGrp="1"/>
          </p:cNvSpPr>
          <p:nvPr>
            <p:ph type="title"/>
          </p:nvPr>
        </p:nvSpPr>
        <p:spPr>
          <a:xfrm>
            <a:off x="457200" y="307975"/>
            <a:ext cx="8229600" cy="1139825"/>
          </a:xfrm>
        </p:spPr>
        <p:txBody>
          <a:bodyPr/>
          <a:lstStyle/>
          <a:p>
            <a:pPr>
              <a:defRPr/>
            </a:pPr>
            <a:r>
              <a:rPr lang="en-US" dirty="0" err="1" smtClean="0"/>
              <a:t>Stormwater</a:t>
            </a:r>
            <a:r>
              <a:rPr lang="en-US" dirty="0" smtClean="0"/>
              <a:t> Management – Problem or Opportunity?   </a:t>
            </a:r>
            <a:endParaRPr lang="en-US" dirty="0"/>
          </a:p>
        </p:txBody>
      </p:sp>
      <p:sp>
        <p:nvSpPr>
          <p:cNvPr id="3" name="Content Placeholder 2"/>
          <p:cNvSpPr>
            <a:spLocks noGrp="1"/>
          </p:cNvSpPr>
          <p:nvPr>
            <p:ph idx="1"/>
          </p:nvPr>
        </p:nvSpPr>
        <p:spPr>
          <a:xfrm>
            <a:off x="457200" y="1981200"/>
            <a:ext cx="8229600" cy="4525963"/>
          </a:xfrm>
        </p:spPr>
        <p:txBody>
          <a:bodyPr/>
          <a:lstStyle/>
          <a:p>
            <a:pPr>
              <a:lnSpc>
                <a:spcPct val="90000"/>
              </a:lnSpc>
              <a:defRPr/>
            </a:pPr>
            <a:r>
              <a:rPr lang="en-US" dirty="0" smtClean="0"/>
              <a:t>Think like nature…paradigm shift </a:t>
            </a:r>
            <a:r>
              <a:rPr lang="en-US" i="1" dirty="0" smtClean="0">
                <a:solidFill>
                  <a:srgbClr val="CCFF66"/>
                </a:solidFill>
              </a:rPr>
              <a:t>required </a:t>
            </a:r>
            <a:endParaRPr lang="en-US" dirty="0" smtClean="0"/>
          </a:p>
          <a:p>
            <a:pPr>
              <a:lnSpc>
                <a:spcPct val="90000"/>
              </a:lnSpc>
              <a:defRPr/>
            </a:pPr>
            <a:r>
              <a:rPr lang="en-US" dirty="0" smtClean="0"/>
              <a:t>Look like nature…but not too much</a:t>
            </a:r>
          </a:p>
          <a:p>
            <a:pPr>
              <a:lnSpc>
                <a:spcPct val="90000"/>
              </a:lnSpc>
              <a:defRPr/>
            </a:pPr>
            <a:r>
              <a:rPr lang="en-US" dirty="0" smtClean="0"/>
              <a:t>Act like nature…no maintenance, right?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33600" y="3429000"/>
            <a:ext cx="4495800" cy="3429000"/>
            <a:chOff x="0" y="0"/>
            <a:chExt cx="2783" cy="2067"/>
          </a:xfrm>
        </p:grpSpPr>
        <p:pic>
          <p:nvPicPr>
            <p:cNvPr id="65541" name="Picture 3"/>
            <p:cNvPicPr>
              <a:picLocks noChangeAspect="1" noChangeArrowheads="1"/>
            </p:cNvPicPr>
            <p:nvPr/>
          </p:nvPicPr>
          <p:blipFill>
            <a:blip r:embed="rId2" cstate="screen"/>
            <a:srcRect/>
            <a:stretch>
              <a:fillRect/>
            </a:stretch>
          </p:blipFill>
          <p:spPr bwMode="auto">
            <a:xfrm>
              <a:off x="0" y="0"/>
              <a:ext cx="2747" cy="2067"/>
            </a:xfrm>
            <a:prstGeom prst="rect">
              <a:avLst/>
            </a:prstGeom>
            <a:noFill/>
            <a:ln w="9525">
              <a:solidFill>
                <a:schemeClr val="hlink"/>
              </a:solidFill>
              <a:miter lim="800000"/>
              <a:headEnd/>
              <a:tailEnd/>
            </a:ln>
          </p:spPr>
        </p:pic>
        <p:sp>
          <p:nvSpPr>
            <p:cNvPr id="65542" name="Rectangle 4"/>
            <p:cNvSpPr>
              <a:spLocks noChangeArrowheads="1"/>
            </p:cNvSpPr>
            <p:nvPr/>
          </p:nvSpPr>
          <p:spPr bwMode="auto">
            <a:xfrm>
              <a:off x="846" y="1937"/>
              <a:ext cx="1937" cy="130"/>
            </a:xfrm>
            <a:prstGeom prst="rect">
              <a:avLst/>
            </a:prstGeom>
            <a:noFill/>
            <a:ln w="9525">
              <a:noFill/>
              <a:miter lim="800000"/>
              <a:headEnd/>
              <a:tailEnd/>
            </a:ln>
          </p:spPr>
          <p:txBody>
            <a:bodyPr wrap="none">
              <a:spAutoFit/>
            </a:bodyPr>
            <a:lstStyle/>
            <a:p>
              <a:r>
                <a:rPr lang="en-US" sz="800">
                  <a:solidFill>
                    <a:srgbClr val="FFFFFF"/>
                  </a:solidFill>
                </a:rPr>
                <a:t>http://www.epa.gov/epaoswer/non-hw/green/pubs/asla-water.pdf</a:t>
              </a:r>
            </a:p>
          </p:txBody>
        </p:sp>
      </p:grpSp>
      <p:pic>
        <p:nvPicPr>
          <p:cNvPr id="65539" name="Picture 6" descr="DSCN0035.JPG"/>
          <p:cNvPicPr>
            <a:picLocks noChangeAspect="1"/>
          </p:cNvPicPr>
          <p:nvPr/>
        </p:nvPicPr>
        <p:blipFill>
          <a:blip r:embed="rId3" cstate="screen"/>
          <a:srcRect/>
          <a:stretch>
            <a:fillRect/>
          </a:stretch>
        </p:blipFill>
        <p:spPr bwMode="auto">
          <a:xfrm>
            <a:off x="0" y="0"/>
            <a:ext cx="4470400" cy="3352800"/>
          </a:xfrm>
          <a:prstGeom prst="rect">
            <a:avLst/>
          </a:prstGeom>
          <a:noFill/>
          <a:ln w="9525">
            <a:solidFill>
              <a:srgbClr val="99FF66"/>
            </a:solidFill>
            <a:miter lim="800000"/>
            <a:headEnd/>
            <a:tailEnd/>
          </a:ln>
        </p:spPr>
      </p:pic>
      <p:pic>
        <p:nvPicPr>
          <p:cNvPr id="65540" name="Picture 3" descr="scan4"/>
          <p:cNvPicPr>
            <a:picLocks noChangeAspect="1" noChangeArrowheads="1"/>
          </p:cNvPicPr>
          <p:nvPr/>
        </p:nvPicPr>
        <p:blipFill>
          <a:blip r:embed="rId4" cstate="screen"/>
          <a:srcRect/>
          <a:stretch>
            <a:fillRect/>
          </a:stretch>
        </p:blipFill>
        <p:spPr bwMode="auto">
          <a:xfrm>
            <a:off x="4545013" y="0"/>
            <a:ext cx="4598987" cy="3124200"/>
          </a:xfrm>
          <a:prstGeom prst="rect">
            <a:avLst/>
          </a:prstGeom>
          <a:noFill/>
          <a:ln w="9525">
            <a:solidFill>
              <a:schemeClr val="hlink"/>
            </a:solid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p:cNvPicPr>
            <a:picLocks noChangeAspect="1" noChangeArrowheads="1"/>
          </p:cNvPicPr>
          <p:nvPr/>
        </p:nvPicPr>
        <p:blipFill>
          <a:blip r:embed="rId2" cstate="screen"/>
          <a:srcRect/>
          <a:stretch>
            <a:fillRect/>
          </a:stretch>
        </p:blipFill>
        <p:spPr bwMode="auto">
          <a:xfrm>
            <a:off x="1143000" y="1371600"/>
            <a:ext cx="6870700" cy="3743325"/>
          </a:xfrm>
          <a:prstGeom prst="rect">
            <a:avLst/>
          </a:prstGeom>
          <a:noFill/>
          <a:ln w="9525">
            <a:solidFill>
              <a:schemeClr val="hlink"/>
            </a:solidFill>
            <a:miter lim="800000"/>
            <a:headEnd/>
            <a:tailEnd/>
          </a:ln>
        </p:spPr>
      </p:pic>
      <p:sp>
        <p:nvSpPr>
          <p:cNvPr id="66563" name="Rectangle 3"/>
          <p:cNvSpPr>
            <a:spLocks noChangeArrowheads="1"/>
          </p:cNvSpPr>
          <p:nvPr/>
        </p:nvSpPr>
        <p:spPr bwMode="auto">
          <a:xfrm>
            <a:off x="4598988" y="6583363"/>
            <a:ext cx="4545012" cy="274637"/>
          </a:xfrm>
          <a:prstGeom prst="rect">
            <a:avLst/>
          </a:prstGeom>
          <a:noFill/>
          <a:ln w="9525">
            <a:noFill/>
            <a:miter lim="800000"/>
            <a:headEnd/>
            <a:tailEnd/>
          </a:ln>
        </p:spPr>
        <p:txBody>
          <a:bodyPr wrap="none">
            <a:spAutoFit/>
          </a:bodyPr>
          <a:lstStyle/>
          <a:p>
            <a:pPr eaLnBrk="0" hangingPunct="0"/>
            <a:r>
              <a:rPr lang="en-US" sz="1200">
                <a:solidFill>
                  <a:srgbClr val="CCECFF"/>
                </a:solidFill>
              </a:rPr>
              <a:t>http://www.epa.gov/heatisland/resources/pdf/WayeHotRunoff.pdf</a:t>
            </a:r>
          </a:p>
        </p:txBody>
      </p:sp>
      <p:sp>
        <p:nvSpPr>
          <p:cNvPr id="4" name="TextBox 3"/>
          <p:cNvSpPr txBox="1"/>
          <p:nvPr/>
        </p:nvSpPr>
        <p:spPr>
          <a:xfrm>
            <a:off x="1066800" y="304800"/>
            <a:ext cx="7877175" cy="523875"/>
          </a:xfrm>
          <a:prstGeom prst="rect">
            <a:avLst/>
          </a:prstGeom>
          <a:noFill/>
        </p:spPr>
        <p:txBody>
          <a:bodyPr wrap="none">
            <a:spAutoFit/>
          </a:bodyPr>
          <a:lstStyle/>
          <a:p>
            <a:pPr>
              <a:defRPr/>
            </a:pPr>
            <a:r>
              <a:rPr lang="en-US" sz="2800" dirty="0">
                <a:solidFill>
                  <a:srgbClr val="DDFDC7"/>
                </a:solidFill>
                <a:effectLst>
                  <a:outerShdw blurRad="38100" dist="38100" dir="2700000" algn="tl">
                    <a:srgbClr val="000000">
                      <a:alpha val="43137"/>
                    </a:srgbClr>
                  </a:outerShdw>
                </a:effectLst>
                <a:latin typeface="Arial" charset="0"/>
              </a:rPr>
              <a:t>*Paradigm </a:t>
            </a:r>
            <a:r>
              <a:rPr lang="en-US" sz="2800" dirty="0">
                <a:solidFill>
                  <a:srgbClr val="CCECFF"/>
                </a:solidFill>
                <a:effectLst>
                  <a:outerShdw blurRad="38100" dist="38100" dir="2700000" algn="tl">
                    <a:srgbClr val="000000">
                      <a:alpha val="43137"/>
                    </a:srgbClr>
                  </a:outerShdw>
                </a:effectLst>
                <a:latin typeface="Arial" charset="0"/>
              </a:rPr>
              <a:t>Shift?    --  to think like nature thinks?</a:t>
            </a:r>
          </a:p>
        </p:txBody>
      </p:sp>
      <p:sp>
        <p:nvSpPr>
          <p:cNvPr id="5" name="TextBox 4"/>
          <p:cNvSpPr txBox="1"/>
          <p:nvPr/>
        </p:nvSpPr>
        <p:spPr>
          <a:xfrm>
            <a:off x="1066800" y="5257800"/>
            <a:ext cx="7837488" cy="954088"/>
          </a:xfrm>
          <a:prstGeom prst="rect">
            <a:avLst/>
          </a:prstGeom>
          <a:noFill/>
        </p:spPr>
        <p:txBody>
          <a:bodyPr wrap="none">
            <a:spAutoFit/>
          </a:bodyPr>
          <a:lstStyle/>
          <a:p>
            <a:pPr>
              <a:defRPr/>
            </a:pPr>
            <a:r>
              <a:rPr lang="en-US" sz="2800" dirty="0">
                <a:solidFill>
                  <a:srgbClr val="DDFDC7"/>
                </a:solidFill>
                <a:effectLst>
                  <a:outerShdw blurRad="38100" dist="38100" dir="2700000" algn="tl">
                    <a:srgbClr val="000000">
                      <a:alpha val="43137"/>
                    </a:srgbClr>
                  </a:outerShdw>
                </a:effectLst>
                <a:latin typeface="Arial" charset="0"/>
              </a:rPr>
              <a:t>*"a philosophical and theoretical framework of </a:t>
            </a:r>
          </a:p>
          <a:p>
            <a:pPr>
              <a:defRPr/>
            </a:pPr>
            <a:r>
              <a:rPr lang="en-US" sz="2800" dirty="0">
                <a:solidFill>
                  <a:srgbClr val="DDFDC7"/>
                </a:solidFill>
                <a:effectLst>
                  <a:outerShdw blurRad="38100" dist="38100" dir="2700000" algn="tl">
                    <a:srgbClr val="000000">
                      <a:alpha val="43137"/>
                    </a:srgbClr>
                  </a:outerShdw>
                </a:effectLst>
                <a:latin typeface="Arial" charset="0"/>
              </a:rPr>
              <a:t>a scientific school or discipline…”   </a:t>
            </a:r>
            <a:r>
              <a:rPr lang="en-US" sz="1100" dirty="0">
                <a:solidFill>
                  <a:srgbClr val="DDFDC7"/>
                </a:solidFill>
                <a:effectLst>
                  <a:outerShdw blurRad="38100" dist="38100" dir="2700000" algn="tl">
                    <a:srgbClr val="000000">
                      <a:alpha val="43137"/>
                    </a:srgbClr>
                  </a:outerShdw>
                </a:effectLst>
                <a:latin typeface="Arial" charset="0"/>
              </a:rPr>
              <a:t>Merriam Webster Online</a:t>
            </a:r>
            <a:endParaRPr lang="en-US" sz="2800" dirty="0">
              <a:solidFill>
                <a:srgbClr val="DDFDC7"/>
              </a:solidFill>
              <a:effectLst>
                <a:outerShdw blurRad="38100" dist="38100" dir="2700000" algn="tl">
                  <a:srgbClr val="000000">
                    <a:alpha val="43137"/>
                  </a:srgbClr>
                </a:outerShdw>
              </a:effectLst>
              <a:latin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1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60482"/>
                                        </p:tgtEl>
                                        <p:attrNameLst>
                                          <p:attrName>style.visibility</p:attrName>
                                        </p:attrNameLst>
                                      </p:cBhvr>
                                      <p:to>
                                        <p:strVal val="visible"/>
                                      </p:to>
                                    </p:set>
                                    <p:animEffect transition="in" filter="fade">
                                      <p:cBhvr>
                                        <p:cTn id="20" dur="2000"/>
                                        <p:tgtEl>
                                          <p:spTgt spid="66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7" name="Rectangle 3"/>
          <p:cNvSpPr>
            <a:spLocks noGrp="1" noChangeArrowheads="1"/>
          </p:cNvSpPr>
          <p:nvPr>
            <p:ph idx="1"/>
          </p:nvPr>
        </p:nvSpPr>
        <p:spPr>
          <a:xfrm>
            <a:off x="304800" y="533400"/>
            <a:ext cx="4419600" cy="5715000"/>
          </a:xfrm>
        </p:spPr>
        <p:txBody>
          <a:bodyPr/>
          <a:lstStyle/>
          <a:p>
            <a:pPr>
              <a:buFont typeface="Wingdings" pitchFamily="2" charset="2"/>
              <a:buNone/>
              <a:defRPr/>
            </a:pPr>
            <a:r>
              <a:rPr lang="en-US" i="1" dirty="0" smtClean="0">
                <a:solidFill>
                  <a:srgbClr val="DDFDC7"/>
                </a:solidFill>
              </a:rPr>
              <a:t>When I am working on a problem I never think about beauty. I only think about how to solve the problem. But when I have finished, if the solution is not beautiful, I know it is wrong.</a:t>
            </a:r>
            <a:r>
              <a:rPr lang="en-US" dirty="0" smtClean="0">
                <a:solidFill>
                  <a:srgbClr val="DDFDC7"/>
                </a:solidFill>
              </a:rPr>
              <a:t>  </a:t>
            </a:r>
          </a:p>
          <a:p>
            <a:pPr>
              <a:buFont typeface="Wingdings" pitchFamily="2" charset="2"/>
              <a:buNone/>
              <a:defRPr/>
            </a:pPr>
            <a:r>
              <a:rPr lang="en-US" sz="2000" dirty="0" smtClean="0">
                <a:solidFill>
                  <a:srgbClr val="DDFDC7"/>
                </a:solidFill>
              </a:rPr>
              <a:t>	</a:t>
            </a:r>
            <a:r>
              <a:rPr lang="en-US" sz="1800" dirty="0" smtClean="0">
                <a:solidFill>
                  <a:srgbClr val="DDFDC7"/>
                </a:solidFill>
              </a:rPr>
              <a:t>Designer, architect, author and 		visionary  R. Buckminster Fuller </a:t>
            </a:r>
          </a:p>
          <a:p>
            <a:pPr>
              <a:defRPr/>
            </a:pPr>
            <a:endParaRPr lang="en-US" sz="2000" dirty="0" smtClean="0">
              <a:solidFill>
                <a:srgbClr val="DDFDC7"/>
              </a:solidFill>
            </a:endParaRPr>
          </a:p>
          <a:p>
            <a:pPr>
              <a:defRPr/>
            </a:pPr>
            <a:endParaRPr lang="en-US" dirty="0" smtClean="0">
              <a:solidFill>
                <a:srgbClr val="DDFDC7"/>
              </a:solidFill>
            </a:endParaRPr>
          </a:p>
        </p:txBody>
      </p:sp>
      <p:pic>
        <p:nvPicPr>
          <p:cNvPr id="67587" name="Picture 8" descr="op-Mini butterfly buffet 3.jpg"/>
          <p:cNvPicPr>
            <a:picLocks noChangeAspect="1"/>
          </p:cNvPicPr>
          <p:nvPr/>
        </p:nvPicPr>
        <p:blipFill>
          <a:blip r:embed="rId2" cstate="screen"/>
          <a:srcRect/>
          <a:stretch>
            <a:fillRect/>
          </a:stretch>
        </p:blipFill>
        <p:spPr bwMode="auto">
          <a:xfrm>
            <a:off x="4800600" y="0"/>
            <a:ext cx="43434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6387">
                                            <p:txEl>
                                              <p:pRg st="0" end="0"/>
                                            </p:txEl>
                                          </p:spTgt>
                                        </p:tgtEl>
                                        <p:attrNameLst>
                                          <p:attrName>style.visibility</p:attrName>
                                        </p:attrNameLst>
                                      </p:cBhvr>
                                      <p:to>
                                        <p:strVal val="visible"/>
                                      </p:to>
                                    </p:set>
                                    <p:animEffect transition="in" filter="fade">
                                      <p:cBhvr>
                                        <p:cTn id="7" dur="2000"/>
                                        <p:tgtEl>
                                          <p:spTgt spid="65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6387">
                                            <p:txEl>
                                              <p:pRg st="1" end="1"/>
                                            </p:txEl>
                                          </p:spTgt>
                                        </p:tgtEl>
                                        <p:attrNameLst>
                                          <p:attrName>style.visibility</p:attrName>
                                        </p:attrNameLst>
                                      </p:cBhvr>
                                      <p:to>
                                        <p:strVal val="visible"/>
                                      </p:to>
                                    </p:set>
                                    <p:animEffect transition="in" filter="fade">
                                      <p:cBhvr>
                                        <p:cTn id="12" dur="2000"/>
                                        <p:tgtEl>
                                          <p:spTgt spid="656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1-river-bridge.jpg"/>
          <p:cNvPicPr>
            <a:picLocks noChangeAspect="1"/>
          </p:cNvPicPr>
          <p:nvPr/>
        </p:nvPicPr>
        <p:blipFill>
          <a:blip r:embed="rId2" cstate="screen"/>
          <a:srcRect/>
          <a:stretch>
            <a:fillRect/>
          </a:stretch>
        </p:blipFill>
        <p:spPr bwMode="auto">
          <a:xfrm>
            <a:off x="0" y="304800"/>
            <a:ext cx="9166225" cy="6096000"/>
          </a:xfrm>
          <a:prstGeom prst="rect">
            <a:avLst/>
          </a:prstGeom>
          <a:noFill/>
          <a:ln w="9525">
            <a:noFill/>
            <a:miter lim="800000"/>
            <a:headEnd/>
            <a:tailEnd/>
          </a:ln>
        </p:spPr>
      </p:pic>
      <p:sp>
        <p:nvSpPr>
          <p:cNvPr id="6" name="Rectangle 5"/>
          <p:cNvSpPr/>
          <p:nvPr/>
        </p:nvSpPr>
        <p:spPr>
          <a:xfrm>
            <a:off x="4572000" y="6604000"/>
            <a:ext cx="4572000" cy="254000"/>
          </a:xfrm>
          <a:prstGeom prst="rect">
            <a:avLst/>
          </a:prstGeom>
        </p:spPr>
        <p:txBody>
          <a:bodyPr>
            <a:spAutoFit/>
          </a:bodyPr>
          <a:lstStyle/>
          <a:p>
            <a:pPr>
              <a:defRPr/>
            </a:pPr>
            <a:r>
              <a:rPr lang="en-US" sz="1050" dirty="0">
                <a:solidFill>
                  <a:srgbClr val="CCECFF"/>
                </a:solidFill>
                <a:latin typeface="Arial" charset="0"/>
              </a:rPr>
              <a:t>http://www.hcn.org/issues/41.2/non-navigable-river-blues/image_viewer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4_06.jpg"/>
          <p:cNvPicPr>
            <a:picLocks noChangeAspect="1"/>
          </p:cNvPicPr>
          <p:nvPr/>
        </p:nvPicPr>
        <p:blipFill>
          <a:blip r:embed="rId2" cstate="screen"/>
          <a:srcRect/>
          <a:stretch>
            <a:fillRect/>
          </a:stretch>
        </p:blipFill>
        <p:spPr bwMode="auto">
          <a:xfrm>
            <a:off x="2362200" y="1617663"/>
            <a:ext cx="6781800" cy="5240337"/>
          </a:xfrm>
          <a:prstGeom prst="rect">
            <a:avLst/>
          </a:prstGeom>
          <a:noFill/>
          <a:ln w="9525">
            <a:noFill/>
            <a:miter lim="800000"/>
            <a:headEnd/>
            <a:tailEnd/>
          </a:ln>
        </p:spPr>
      </p:pic>
      <p:pic>
        <p:nvPicPr>
          <p:cNvPr id="3" name="Picture 2" descr="Los Angeles.jpg"/>
          <p:cNvPicPr>
            <a:picLocks noChangeAspect="1"/>
          </p:cNvPicPr>
          <p:nvPr/>
        </p:nvPicPr>
        <p:blipFill>
          <a:blip r:embed="rId3" cstate="screen"/>
          <a:srcRect/>
          <a:stretch>
            <a:fillRect/>
          </a:stretch>
        </p:blipFill>
        <p:spPr bwMode="auto">
          <a:xfrm>
            <a:off x="0" y="0"/>
            <a:ext cx="2393950" cy="1609725"/>
          </a:xfrm>
          <a:prstGeom prst="rect">
            <a:avLst/>
          </a:prstGeom>
          <a:noFill/>
          <a:ln w="9525">
            <a:noFill/>
            <a:miter lim="800000"/>
            <a:headEnd/>
            <a:tailEnd/>
          </a:ln>
        </p:spPr>
      </p:pic>
      <p:sp>
        <p:nvSpPr>
          <p:cNvPr id="69636" name="Rectangle 3"/>
          <p:cNvSpPr>
            <a:spLocks noChangeArrowheads="1"/>
          </p:cNvSpPr>
          <p:nvPr/>
        </p:nvSpPr>
        <p:spPr bwMode="auto">
          <a:xfrm>
            <a:off x="5207000" y="228600"/>
            <a:ext cx="3937000" cy="338138"/>
          </a:xfrm>
          <a:prstGeom prst="rect">
            <a:avLst/>
          </a:prstGeom>
          <a:noFill/>
          <a:ln w="9525">
            <a:noFill/>
            <a:miter lim="800000"/>
            <a:headEnd/>
            <a:tailEnd/>
          </a:ln>
        </p:spPr>
        <p:txBody>
          <a:bodyPr wrap="none">
            <a:spAutoFit/>
          </a:bodyPr>
          <a:lstStyle/>
          <a:p>
            <a:r>
              <a:rPr lang="en-US">
                <a:solidFill>
                  <a:srgbClr val="0068AE"/>
                </a:solidFill>
              </a:rPr>
              <a:t>http://www.asla.org/2009awards/064.html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8" name="Rectangle 6"/>
          <p:cNvSpPr>
            <a:spLocks noGrp="1" noChangeArrowheads="1"/>
          </p:cNvSpPr>
          <p:nvPr>
            <p:ph idx="1"/>
          </p:nvPr>
        </p:nvSpPr>
        <p:spPr>
          <a:xfrm>
            <a:off x="457200" y="1066800"/>
            <a:ext cx="3276600" cy="5562600"/>
          </a:xfrm>
        </p:spPr>
        <p:txBody>
          <a:bodyPr/>
          <a:lstStyle/>
          <a:p>
            <a:pPr>
              <a:buFont typeface="Wingdings" pitchFamily="2" charset="2"/>
              <a:buNone/>
              <a:defRPr/>
            </a:pPr>
            <a:r>
              <a:rPr lang="en-US" i="1" dirty="0" smtClean="0">
                <a:solidFill>
                  <a:srgbClr val="DDFDC7"/>
                </a:solidFill>
              </a:rPr>
              <a:t>Look deep into nature, and then you will understand everything better.</a:t>
            </a:r>
          </a:p>
          <a:p>
            <a:pPr>
              <a:buFont typeface="Wingdings" pitchFamily="2" charset="2"/>
              <a:buNone/>
              <a:defRPr/>
            </a:pPr>
            <a:r>
              <a:rPr lang="en-US" sz="2400" dirty="0" smtClean="0">
                <a:solidFill>
                  <a:srgbClr val="DDFDC7"/>
                </a:solidFill>
              </a:rPr>
              <a:t>							Albert Einstein</a:t>
            </a:r>
          </a:p>
        </p:txBody>
      </p:sp>
      <p:pic>
        <p:nvPicPr>
          <p:cNvPr id="70659" name="Picture 4" descr="treejasper.jpg"/>
          <p:cNvPicPr>
            <a:picLocks noChangeAspect="1"/>
          </p:cNvPicPr>
          <p:nvPr/>
        </p:nvPicPr>
        <p:blipFill>
          <a:blip r:embed="rId2" cstate="screen"/>
          <a:srcRect/>
          <a:stretch>
            <a:fillRect/>
          </a:stretch>
        </p:blipFill>
        <p:spPr bwMode="auto">
          <a:xfrm>
            <a:off x="4343400" y="0"/>
            <a:ext cx="4800600" cy="69024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2838">
                                            <p:txEl>
                                              <p:pRg st="0" end="0"/>
                                            </p:txEl>
                                          </p:spTgt>
                                        </p:tgtEl>
                                        <p:attrNameLst>
                                          <p:attrName>style.visibility</p:attrName>
                                        </p:attrNameLst>
                                      </p:cBhvr>
                                      <p:to>
                                        <p:strVal val="visible"/>
                                      </p:to>
                                    </p:set>
                                    <p:animEffect transition="in" filter="fade">
                                      <p:cBhvr>
                                        <p:cTn id="7" dur="2000"/>
                                        <p:tgtEl>
                                          <p:spTgt spid="6328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2838">
                                            <p:txEl>
                                              <p:pRg st="1" end="1"/>
                                            </p:txEl>
                                          </p:spTgt>
                                        </p:tgtEl>
                                        <p:attrNameLst>
                                          <p:attrName>style.visibility</p:attrName>
                                        </p:attrNameLst>
                                      </p:cBhvr>
                                      <p:to>
                                        <p:strVal val="visible"/>
                                      </p:to>
                                    </p:set>
                                    <p:animEffect transition="in" filter="fade">
                                      <p:cBhvr>
                                        <p:cTn id="12" dur="2000"/>
                                        <p:tgtEl>
                                          <p:spTgt spid="6328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a:defRPr/>
            </a:pPr>
            <a:r>
              <a:rPr lang="en-US" dirty="0" smtClean="0"/>
              <a:t>Low Impact Development (LID) </a:t>
            </a:r>
          </a:p>
        </p:txBody>
      </p:sp>
      <p:sp>
        <p:nvSpPr>
          <p:cNvPr id="663555" name="Rectangle 3"/>
          <p:cNvSpPr>
            <a:spLocks noGrp="1" noChangeArrowheads="1"/>
          </p:cNvSpPr>
          <p:nvPr>
            <p:ph idx="1"/>
          </p:nvPr>
        </p:nvSpPr>
        <p:spPr>
          <a:xfrm>
            <a:off x="457200" y="1165225"/>
            <a:ext cx="8229600" cy="5426075"/>
          </a:xfrm>
        </p:spPr>
        <p:txBody>
          <a:bodyPr/>
          <a:lstStyle/>
          <a:p>
            <a:pPr>
              <a:lnSpc>
                <a:spcPct val="80000"/>
              </a:lnSpc>
              <a:defRPr/>
            </a:pPr>
            <a:r>
              <a:rPr lang="en-US" sz="2800" dirty="0" smtClean="0"/>
              <a:t>“The main objective of low impact development is to help protect aquatic resources, water quality, and the natural hydrology of a watershed as development takes place.” </a:t>
            </a:r>
          </a:p>
          <a:p>
            <a:pPr>
              <a:lnSpc>
                <a:spcPct val="80000"/>
              </a:lnSpc>
              <a:defRPr/>
            </a:pPr>
            <a:r>
              <a:rPr lang="en-US" dirty="0" smtClean="0">
                <a:solidFill>
                  <a:srgbClr val="DDFDC7"/>
                </a:solidFill>
              </a:rPr>
              <a:t>“LID is based on the premise that nature knows how to manage water and </a:t>
            </a:r>
            <a:r>
              <a:rPr lang="en-US" dirty="0" err="1" smtClean="0">
                <a:solidFill>
                  <a:srgbClr val="DDFDC7"/>
                </a:solidFill>
              </a:rPr>
              <a:t>stormwater</a:t>
            </a:r>
            <a:r>
              <a:rPr lang="en-US" dirty="0" smtClean="0">
                <a:solidFill>
                  <a:srgbClr val="DDFDC7"/>
                </a:solidFill>
              </a:rPr>
              <a:t> runoff best.”</a:t>
            </a:r>
            <a:r>
              <a:rPr lang="en-US" sz="2800" dirty="0" smtClean="0">
                <a:solidFill>
                  <a:srgbClr val="DDFDC7"/>
                </a:solidFill>
              </a:rPr>
              <a:t> </a:t>
            </a:r>
          </a:p>
          <a:p>
            <a:pPr>
              <a:lnSpc>
                <a:spcPct val="80000"/>
              </a:lnSpc>
              <a:defRPr/>
            </a:pPr>
            <a:r>
              <a:rPr lang="en-US" sz="2800" dirty="0" smtClean="0"/>
              <a:t>LID-designed sites use natural vegetation and small-scale treatment systems to treat and infiltrate </a:t>
            </a:r>
            <a:r>
              <a:rPr lang="en-US" sz="2800" dirty="0" err="1" smtClean="0"/>
              <a:t>stormwater</a:t>
            </a:r>
            <a:r>
              <a:rPr lang="en-US" sz="2800" dirty="0" smtClean="0"/>
              <a:t> runoff close to where it originates. </a:t>
            </a:r>
          </a:p>
          <a:p>
            <a:pPr>
              <a:lnSpc>
                <a:spcPct val="80000"/>
              </a:lnSpc>
              <a:buFont typeface="Wingdings" pitchFamily="2" charset="2"/>
              <a:buNone/>
              <a:defRPr/>
            </a:pPr>
            <a:r>
              <a:rPr lang="en-US" sz="2800" dirty="0" smtClean="0"/>
              <a:t>						</a:t>
            </a:r>
          </a:p>
          <a:p>
            <a:pPr>
              <a:lnSpc>
                <a:spcPct val="80000"/>
              </a:lnSpc>
              <a:buFont typeface="Wingdings" pitchFamily="2" charset="2"/>
              <a:buNone/>
              <a:defRPr/>
            </a:pPr>
            <a:r>
              <a:rPr lang="en-US" sz="2800" i="1" dirty="0" smtClean="0"/>
              <a:t>						Puget Sound Online</a:t>
            </a:r>
          </a:p>
          <a:p>
            <a:pPr>
              <a:lnSpc>
                <a:spcPct val="80000"/>
              </a:lnSpc>
              <a:defRPr/>
            </a:pPr>
            <a:endParaRPr lang="en-US" sz="2800" dirty="0" smtClean="0"/>
          </a:p>
        </p:txBody>
      </p:sp>
      <p:sp>
        <p:nvSpPr>
          <p:cNvPr id="71684" name="Rectangle 3"/>
          <p:cNvSpPr>
            <a:spLocks noChangeArrowheads="1"/>
          </p:cNvSpPr>
          <p:nvPr/>
        </p:nvSpPr>
        <p:spPr bwMode="auto">
          <a:xfrm>
            <a:off x="6859588" y="6519863"/>
            <a:ext cx="2284412" cy="338137"/>
          </a:xfrm>
          <a:prstGeom prst="rect">
            <a:avLst/>
          </a:prstGeom>
          <a:noFill/>
          <a:ln w="9525">
            <a:noFill/>
            <a:miter lim="800000"/>
            <a:headEnd/>
            <a:tailEnd/>
          </a:ln>
        </p:spPr>
        <p:txBody>
          <a:bodyPr wrap="none">
            <a:spAutoFit/>
          </a:bodyPr>
          <a:lstStyle/>
          <a:p>
            <a:r>
              <a:rPr lang="en-US">
                <a:solidFill>
                  <a:srgbClr val="99CCFF"/>
                </a:solidFill>
              </a:rPr>
              <a:t>http://www.psp.wa.gov/</a:t>
            </a: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455613" y="457200"/>
            <a:ext cx="8226425" cy="5562600"/>
          </a:xfrm>
          <a:prstGeom prst="rect">
            <a:avLst/>
          </a:prstGeom>
          <a:noFill/>
          <a:ln w="38100">
            <a:noFill/>
            <a:miter lim="800000"/>
            <a:headEnd/>
            <a:tailEnd/>
          </a:ln>
          <a:effectLst/>
        </p:spPr>
        <p:txBody>
          <a:bodyPr lIns="57150" tIns="28575" rIns="57150" bIns="28575"/>
          <a:lstStyle/>
          <a:p>
            <a:pPr defTabSz="571500">
              <a:lnSpc>
                <a:spcPct val="80000"/>
              </a:lnSpc>
              <a:spcAft>
                <a:spcPts val="600"/>
              </a:spcAft>
              <a:tabLst>
                <a:tab pos="285750" algn="l"/>
              </a:tabLst>
              <a:defRPr/>
            </a:pPr>
            <a:r>
              <a:rPr lang="en-US" sz="3600" b="1" dirty="0">
                <a:solidFill>
                  <a:srgbClr val="FFFF00"/>
                </a:solidFill>
                <a:effectLst>
                  <a:outerShdw blurRad="25400" dist="63500" dir="2400000" algn="tl">
                    <a:srgbClr val="000000"/>
                  </a:outerShdw>
                </a:effectLst>
                <a:latin typeface="Arial" charset="0"/>
              </a:rPr>
              <a:t>Session Outline</a:t>
            </a:r>
          </a:p>
          <a:p>
            <a:pPr marL="339725" defTabSz="571500">
              <a:spcBef>
                <a:spcPts val="0"/>
              </a:spcBef>
              <a:spcAft>
                <a:spcPts val="400"/>
              </a:spcAft>
              <a:buSzPct val="110000"/>
              <a:buFont typeface="Arial" pitchFamily="34" charset="0"/>
              <a:buChar char="•"/>
              <a:tabLst>
                <a:tab pos="628650" algn="l"/>
                <a:tab pos="796925" algn="l"/>
              </a:tabLst>
              <a:defRPr/>
            </a:pPr>
            <a:r>
              <a:rPr lang="en-US" sz="2800" b="1" dirty="0">
                <a:solidFill>
                  <a:srgbClr val="FFFFFF"/>
                </a:solidFill>
                <a:effectLst>
                  <a:outerShdw blurRad="25400" dist="63500" dir="2400000" algn="tl">
                    <a:srgbClr val="000000"/>
                  </a:outerShdw>
                </a:effectLst>
                <a:latin typeface="Arial" charset="0"/>
              </a:rPr>
              <a:t>	Introductions</a:t>
            </a:r>
          </a:p>
          <a:p>
            <a:pPr marL="339725" defTabSz="571500">
              <a:spcBef>
                <a:spcPts val="0"/>
              </a:spcBef>
              <a:spcAft>
                <a:spcPts val="400"/>
              </a:spcAft>
              <a:buSzPct val="110000"/>
              <a:buFont typeface="Arial" pitchFamily="34" charset="0"/>
              <a:buChar char="•"/>
              <a:tabLst>
                <a:tab pos="628650" algn="l"/>
                <a:tab pos="796925" algn="l"/>
              </a:tabLst>
              <a:defRPr/>
            </a:pPr>
            <a:r>
              <a:rPr lang="en-US" sz="2800" b="1" dirty="0">
                <a:solidFill>
                  <a:srgbClr val="FFFFFF"/>
                </a:solidFill>
                <a:effectLst>
                  <a:outerShdw blurRad="25400" dist="63500" dir="2400000" algn="tl">
                    <a:srgbClr val="000000"/>
                  </a:outerShdw>
                </a:effectLst>
                <a:latin typeface="Arial" charset="0"/>
              </a:rPr>
              <a:t>	Stormwater Management &amp; BMP Overview</a:t>
            </a:r>
          </a:p>
          <a:p>
            <a:pPr marL="339725" defTabSz="571500">
              <a:spcBef>
                <a:spcPts val="0"/>
              </a:spcBef>
              <a:spcAft>
                <a:spcPts val="400"/>
              </a:spcAft>
              <a:buSzPct val="110000"/>
              <a:buFont typeface="Arial" pitchFamily="34" charset="0"/>
              <a:buChar char="•"/>
              <a:tabLst>
                <a:tab pos="628650" algn="l"/>
                <a:tab pos="796925" algn="l"/>
              </a:tabLst>
              <a:defRPr/>
            </a:pPr>
            <a:r>
              <a:rPr lang="en-US" sz="2800" b="1" dirty="0">
                <a:solidFill>
                  <a:srgbClr val="FFFFFF"/>
                </a:solidFill>
                <a:effectLst>
                  <a:outerShdw blurRad="25400" dist="63500" dir="2400000" algn="tl">
                    <a:srgbClr val="000000"/>
                  </a:outerShdw>
                </a:effectLst>
                <a:latin typeface="Arial" charset="0"/>
              </a:rPr>
              <a:t>	UNL Stormwater Management Programming</a:t>
            </a:r>
          </a:p>
          <a:p>
            <a:pPr marL="628650" indent="-285750" defTabSz="571500">
              <a:spcBef>
                <a:spcPts val="0"/>
              </a:spcBef>
              <a:spcAft>
                <a:spcPts val="400"/>
              </a:spcAft>
              <a:buSzPct val="110000"/>
              <a:buFont typeface="Arial" pitchFamily="34" charset="0"/>
              <a:buChar char="•"/>
              <a:tabLst>
                <a:tab pos="628650" algn="l"/>
                <a:tab pos="796925" algn="l"/>
              </a:tabLst>
              <a:defRPr/>
            </a:pPr>
            <a:r>
              <a:rPr lang="en-US" sz="2800" b="1" dirty="0">
                <a:solidFill>
                  <a:srgbClr val="FFFFFF"/>
                </a:solidFill>
                <a:effectLst>
                  <a:outerShdw blurRad="25400" dist="63500" dir="2400000" algn="tl">
                    <a:srgbClr val="000000"/>
                  </a:outerShdw>
                </a:effectLst>
                <a:latin typeface="Arial" charset="0"/>
              </a:rPr>
              <a:t>LID and Conventional Cost Comparisons</a:t>
            </a:r>
          </a:p>
          <a:p>
            <a:pPr marL="628650" indent="-285750" defTabSz="571500">
              <a:spcBef>
                <a:spcPts val="0"/>
              </a:spcBef>
              <a:spcAft>
                <a:spcPts val="400"/>
              </a:spcAft>
              <a:buSzPct val="110000"/>
              <a:buFont typeface="Arial" pitchFamily="34" charset="0"/>
              <a:buChar char="•"/>
              <a:tabLst>
                <a:tab pos="628650" algn="l"/>
                <a:tab pos="796925" algn="l"/>
              </a:tabLst>
              <a:defRPr/>
            </a:pPr>
            <a:r>
              <a:rPr lang="en-US" sz="2800" b="1" dirty="0">
                <a:solidFill>
                  <a:srgbClr val="FFFFFF"/>
                </a:solidFill>
                <a:effectLst>
                  <a:outerShdw blurRad="25400" dist="63500" dir="2400000" algn="tl">
                    <a:srgbClr val="000000"/>
                  </a:outerShdw>
                </a:effectLst>
                <a:latin typeface="Arial" charset="0"/>
              </a:rPr>
              <a:t>Some Examples from Wayne</a:t>
            </a:r>
          </a:p>
          <a:p>
            <a:pPr marL="628650" indent="-285750" defTabSz="571500">
              <a:spcBef>
                <a:spcPts val="0"/>
              </a:spcBef>
              <a:spcAft>
                <a:spcPts val="400"/>
              </a:spcAft>
              <a:buSzPct val="110000"/>
              <a:buFont typeface="Arial" pitchFamily="34" charset="0"/>
              <a:buChar char="•"/>
              <a:tabLst>
                <a:tab pos="628650" algn="l"/>
                <a:tab pos="796925" algn="l"/>
              </a:tabLst>
              <a:defRPr/>
            </a:pPr>
            <a:r>
              <a:rPr lang="en-US" sz="2800" b="1" dirty="0">
                <a:solidFill>
                  <a:srgbClr val="FFFFFF"/>
                </a:solidFill>
                <a:effectLst>
                  <a:outerShdw blurRad="25400" dist="63500" dir="2400000" algn="tl">
                    <a:srgbClr val="000000"/>
                  </a:outerShdw>
                </a:effectLst>
                <a:latin typeface="Arial" charset="0"/>
              </a:rPr>
              <a:t>Questions and Discussion</a:t>
            </a:r>
          </a:p>
          <a:p>
            <a:pPr defTabSz="571500">
              <a:spcBef>
                <a:spcPts val="0"/>
              </a:spcBef>
              <a:spcAft>
                <a:spcPts val="600"/>
              </a:spcAft>
              <a:tabLst>
                <a:tab pos="280988" algn="l"/>
                <a:tab pos="574675" algn="l"/>
                <a:tab pos="796925" algn="l"/>
              </a:tabLst>
              <a:defRPr/>
            </a:pPr>
            <a:r>
              <a:rPr lang="en-US" sz="1500" b="1" dirty="0">
                <a:effectLst>
                  <a:outerShdw blurRad="25400" dist="63500" dir="2400000" algn="tl">
                    <a:srgbClr val="000000"/>
                  </a:outerShdw>
                </a:effectLst>
                <a:latin typeface="Arial" charset="0"/>
              </a:rPr>
              <a:t>	</a:t>
            </a:r>
            <a:r>
              <a:rPr lang="en-US" sz="2000" b="1" dirty="0">
                <a:effectLst>
                  <a:outerShdw blurRad="25400" dist="63500" dir="2400000" algn="tl">
                    <a:srgbClr val="000000"/>
                  </a:outerShdw>
                </a:effectLst>
                <a:latin typeface="Arial"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Low Impact Development Illustration"/>
          <p:cNvPicPr>
            <a:picLocks noChangeAspect="1" noChangeArrowheads="1"/>
          </p:cNvPicPr>
          <p:nvPr/>
        </p:nvPicPr>
        <p:blipFill>
          <a:blip r:embed="rId2" cstate="screen"/>
          <a:srcRect/>
          <a:stretch>
            <a:fillRect/>
          </a:stretch>
        </p:blipFill>
        <p:spPr bwMode="auto">
          <a:xfrm>
            <a:off x="0" y="0"/>
            <a:ext cx="9144000" cy="6400800"/>
          </a:xfrm>
          <a:prstGeom prst="rect">
            <a:avLst/>
          </a:prstGeom>
          <a:noFill/>
          <a:ln w="9525">
            <a:noFill/>
            <a:miter lim="800000"/>
            <a:headEnd/>
            <a:tailEnd/>
          </a:ln>
        </p:spPr>
      </p:pic>
      <p:sp>
        <p:nvSpPr>
          <p:cNvPr id="22535" name="Text Box 7"/>
          <p:cNvSpPr txBox="1">
            <a:spLocks noChangeArrowheads="1"/>
          </p:cNvSpPr>
          <p:nvPr/>
        </p:nvSpPr>
        <p:spPr bwMode="auto">
          <a:xfrm>
            <a:off x="5486400" y="990600"/>
            <a:ext cx="3048000" cy="1014413"/>
          </a:xfrm>
          <a:prstGeom prst="rect">
            <a:avLst/>
          </a:prstGeom>
          <a:gradFill rotWithShape="1">
            <a:gsLst>
              <a:gs pos="0">
                <a:schemeClr val="tx2"/>
              </a:gs>
              <a:gs pos="100000">
                <a:schemeClr val="tx2">
                  <a:gamma/>
                  <a:tint val="0"/>
                  <a:invGamma/>
                </a:schemeClr>
              </a:gs>
            </a:gsLst>
            <a:lin ang="5400000" scaled="1"/>
          </a:gradFill>
          <a:ln w="9525" algn="ctr">
            <a:solidFill>
              <a:srgbClr val="000000"/>
            </a:solidFill>
            <a:miter lim="800000"/>
            <a:headEnd/>
            <a:tailEnd/>
          </a:ln>
          <a:effectLst/>
        </p:spPr>
        <p:txBody>
          <a:bodyPr>
            <a:spAutoFit/>
          </a:bodyPr>
          <a:lstStyle/>
          <a:p>
            <a:pPr algn="ctr">
              <a:defRPr/>
            </a:pPr>
            <a:r>
              <a:rPr lang="en-US" sz="1200" b="1" i="1">
                <a:solidFill>
                  <a:srgbClr val="000000"/>
                </a:solidFill>
              </a:rPr>
              <a:t>Native Landscaping</a:t>
            </a:r>
          </a:p>
          <a:p>
            <a:pPr>
              <a:defRPr/>
            </a:pPr>
            <a:r>
              <a:rPr lang="en-US" sz="1200" b="1">
                <a:solidFill>
                  <a:srgbClr val="000000"/>
                </a:solidFill>
              </a:rPr>
              <a:t>Native plants have tremendous root structures that build soil quality and increase organic matter content to facilitate infiltration</a:t>
            </a:r>
          </a:p>
        </p:txBody>
      </p:sp>
      <p:sp>
        <p:nvSpPr>
          <p:cNvPr id="22536" name="Text Box 8"/>
          <p:cNvSpPr txBox="1">
            <a:spLocks noChangeArrowheads="1"/>
          </p:cNvSpPr>
          <p:nvPr/>
        </p:nvSpPr>
        <p:spPr bwMode="auto">
          <a:xfrm>
            <a:off x="685800" y="982663"/>
            <a:ext cx="3352800" cy="1379537"/>
          </a:xfrm>
          <a:prstGeom prst="rect">
            <a:avLst/>
          </a:prstGeom>
          <a:gradFill rotWithShape="1">
            <a:gsLst>
              <a:gs pos="0">
                <a:schemeClr val="tx2"/>
              </a:gs>
              <a:gs pos="100000">
                <a:schemeClr val="tx2">
                  <a:gamma/>
                  <a:tint val="0"/>
                  <a:invGamma/>
                </a:schemeClr>
              </a:gs>
            </a:gsLst>
            <a:lin ang="5400000" scaled="1"/>
          </a:gradFill>
          <a:ln w="9525" algn="ctr">
            <a:solidFill>
              <a:srgbClr val="000000"/>
            </a:solidFill>
            <a:miter lim="800000"/>
            <a:headEnd/>
            <a:tailEnd/>
          </a:ln>
          <a:effectLst/>
        </p:spPr>
        <p:txBody>
          <a:bodyPr>
            <a:spAutoFit/>
          </a:bodyPr>
          <a:lstStyle/>
          <a:p>
            <a:pPr algn="ctr">
              <a:defRPr/>
            </a:pPr>
            <a:r>
              <a:rPr lang="en-US" sz="1200" b="1" i="1">
                <a:solidFill>
                  <a:srgbClr val="000000"/>
                </a:solidFill>
              </a:rPr>
              <a:t>Rain Garden</a:t>
            </a:r>
          </a:p>
          <a:p>
            <a:pPr>
              <a:defRPr/>
            </a:pPr>
            <a:r>
              <a:rPr lang="en-US" sz="1200" b="1">
                <a:solidFill>
                  <a:srgbClr val="000000"/>
                </a:solidFill>
              </a:rPr>
              <a:t>Rain gardens are native, perennial gardens strategically located to capture runoff from impervious surfaces. Rain gardens increase aesthetic value, absorb water, reduce runoff, protect water quality, and prevent flooding. </a:t>
            </a:r>
          </a:p>
        </p:txBody>
      </p:sp>
      <p:sp>
        <p:nvSpPr>
          <p:cNvPr id="22537" name="Text Box 9"/>
          <p:cNvSpPr txBox="1">
            <a:spLocks noChangeArrowheads="1"/>
          </p:cNvSpPr>
          <p:nvPr/>
        </p:nvSpPr>
        <p:spPr bwMode="auto">
          <a:xfrm>
            <a:off x="152400" y="3962400"/>
            <a:ext cx="1600200" cy="1379538"/>
          </a:xfrm>
          <a:prstGeom prst="rect">
            <a:avLst/>
          </a:prstGeom>
          <a:gradFill rotWithShape="1">
            <a:gsLst>
              <a:gs pos="0">
                <a:schemeClr val="tx2"/>
              </a:gs>
              <a:gs pos="100000">
                <a:schemeClr val="tx2">
                  <a:gamma/>
                  <a:tint val="0"/>
                  <a:invGamma/>
                </a:schemeClr>
              </a:gs>
            </a:gsLst>
            <a:lin ang="5400000" scaled="1"/>
          </a:gradFill>
          <a:ln w="9525" algn="ctr">
            <a:solidFill>
              <a:srgbClr val="000000"/>
            </a:solidFill>
            <a:miter lim="800000"/>
            <a:headEnd/>
            <a:tailEnd/>
          </a:ln>
          <a:effectLst/>
        </p:spPr>
        <p:txBody>
          <a:bodyPr>
            <a:spAutoFit/>
          </a:bodyPr>
          <a:lstStyle/>
          <a:p>
            <a:pPr algn="ctr">
              <a:defRPr/>
            </a:pPr>
            <a:r>
              <a:rPr lang="en-US" sz="1200" b="1" i="1">
                <a:solidFill>
                  <a:srgbClr val="000000"/>
                </a:solidFill>
              </a:rPr>
              <a:t>Bioswale</a:t>
            </a:r>
          </a:p>
          <a:p>
            <a:pPr>
              <a:defRPr/>
            </a:pPr>
            <a:r>
              <a:rPr lang="en-US" sz="1200" b="1">
                <a:solidFill>
                  <a:srgbClr val="000000"/>
                </a:solidFill>
              </a:rPr>
              <a:t>Bioswales slowly convey water to storm sewer inlets or surface waters and filter the “first flush” of runoff. </a:t>
            </a:r>
          </a:p>
        </p:txBody>
      </p:sp>
      <p:sp>
        <p:nvSpPr>
          <p:cNvPr id="22540" name="Text Box 12"/>
          <p:cNvSpPr txBox="1">
            <a:spLocks noChangeArrowheads="1"/>
          </p:cNvSpPr>
          <p:nvPr/>
        </p:nvSpPr>
        <p:spPr bwMode="auto">
          <a:xfrm>
            <a:off x="4419600" y="4343400"/>
            <a:ext cx="2286000" cy="1562100"/>
          </a:xfrm>
          <a:prstGeom prst="rect">
            <a:avLst/>
          </a:prstGeom>
          <a:gradFill rotWithShape="1">
            <a:gsLst>
              <a:gs pos="0">
                <a:schemeClr val="tx2"/>
              </a:gs>
              <a:gs pos="100000">
                <a:schemeClr val="tx2">
                  <a:gamma/>
                  <a:tint val="0"/>
                  <a:invGamma/>
                </a:schemeClr>
              </a:gs>
            </a:gsLst>
            <a:lin ang="5400000" scaled="1"/>
          </a:gradFill>
          <a:ln w="9525" algn="ctr">
            <a:solidFill>
              <a:srgbClr val="000000"/>
            </a:solidFill>
            <a:miter lim="800000"/>
            <a:headEnd/>
            <a:tailEnd/>
          </a:ln>
          <a:effectLst/>
        </p:spPr>
        <p:txBody>
          <a:bodyPr>
            <a:spAutoFit/>
          </a:bodyPr>
          <a:lstStyle/>
          <a:p>
            <a:pPr algn="ctr">
              <a:defRPr/>
            </a:pPr>
            <a:r>
              <a:rPr lang="en-US" sz="1200" b="1" i="1">
                <a:solidFill>
                  <a:srgbClr val="000000"/>
                </a:solidFill>
              </a:rPr>
              <a:t>Level Spreader</a:t>
            </a:r>
          </a:p>
          <a:p>
            <a:pPr>
              <a:defRPr/>
            </a:pPr>
            <a:r>
              <a:rPr lang="en-US" sz="1200" b="1">
                <a:solidFill>
                  <a:srgbClr val="000000"/>
                </a:solidFill>
              </a:rPr>
              <a:t>Level spreaders dissipate water velocity and prevent erosion by spreading water flows over a wide area, rather than releasing them from a point source discharge, such as a pipe.  </a:t>
            </a:r>
          </a:p>
        </p:txBody>
      </p:sp>
      <p:sp>
        <p:nvSpPr>
          <p:cNvPr id="22541" name="Text Box 13"/>
          <p:cNvSpPr txBox="1">
            <a:spLocks noChangeArrowheads="1"/>
          </p:cNvSpPr>
          <p:nvPr/>
        </p:nvSpPr>
        <p:spPr bwMode="auto">
          <a:xfrm>
            <a:off x="1905000" y="4321175"/>
            <a:ext cx="2438400" cy="1927225"/>
          </a:xfrm>
          <a:prstGeom prst="rect">
            <a:avLst/>
          </a:prstGeom>
          <a:gradFill rotWithShape="1">
            <a:gsLst>
              <a:gs pos="0">
                <a:schemeClr val="tx2"/>
              </a:gs>
              <a:gs pos="100000">
                <a:schemeClr val="tx2">
                  <a:gamma/>
                  <a:tint val="0"/>
                  <a:invGamma/>
                </a:schemeClr>
              </a:gs>
            </a:gsLst>
            <a:lin ang="5400000" scaled="1"/>
          </a:gradFill>
          <a:ln w="9525" algn="ctr">
            <a:solidFill>
              <a:srgbClr val="000000"/>
            </a:solidFill>
            <a:miter lim="800000"/>
            <a:headEnd/>
            <a:tailEnd/>
          </a:ln>
          <a:effectLst/>
        </p:spPr>
        <p:txBody>
          <a:bodyPr>
            <a:spAutoFit/>
          </a:bodyPr>
          <a:lstStyle/>
          <a:p>
            <a:pPr algn="ctr">
              <a:defRPr/>
            </a:pPr>
            <a:r>
              <a:rPr lang="en-US" sz="1200" b="1" i="1">
                <a:solidFill>
                  <a:srgbClr val="000000"/>
                </a:solidFill>
              </a:rPr>
              <a:t>Bioretention Cell</a:t>
            </a:r>
          </a:p>
          <a:p>
            <a:pPr>
              <a:defRPr/>
            </a:pPr>
            <a:r>
              <a:rPr lang="en-US" sz="1200" b="1">
                <a:solidFill>
                  <a:srgbClr val="000000"/>
                </a:solidFill>
              </a:rPr>
              <a:t>Bioretention cells are shallow, landscaped depressions that can handle large volumes of water. They are well-suited for commercial, institutional, or residential settings. Bioretention cells have an engineered base to offset compacted soil conditions.  </a:t>
            </a:r>
          </a:p>
        </p:txBody>
      </p:sp>
      <p:sp>
        <p:nvSpPr>
          <p:cNvPr id="22542" name="Text Box 14"/>
          <p:cNvSpPr txBox="1">
            <a:spLocks noChangeArrowheads="1"/>
          </p:cNvSpPr>
          <p:nvPr/>
        </p:nvSpPr>
        <p:spPr bwMode="auto">
          <a:xfrm>
            <a:off x="6858000" y="3690938"/>
            <a:ext cx="2286000" cy="2109787"/>
          </a:xfrm>
          <a:prstGeom prst="rect">
            <a:avLst/>
          </a:prstGeom>
          <a:gradFill rotWithShape="1">
            <a:gsLst>
              <a:gs pos="0">
                <a:schemeClr val="tx2"/>
              </a:gs>
              <a:gs pos="100000">
                <a:schemeClr val="tx2">
                  <a:gamma/>
                  <a:tint val="0"/>
                  <a:invGamma/>
                </a:schemeClr>
              </a:gs>
            </a:gsLst>
            <a:lin ang="5400000" scaled="1"/>
          </a:gradFill>
          <a:ln w="9525" algn="ctr">
            <a:solidFill>
              <a:srgbClr val="000000"/>
            </a:solidFill>
            <a:miter lim="800000"/>
            <a:headEnd/>
            <a:tailEnd/>
          </a:ln>
          <a:effectLst/>
        </p:spPr>
        <p:txBody>
          <a:bodyPr>
            <a:spAutoFit/>
          </a:bodyPr>
          <a:lstStyle/>
          <a:p>
            <a:pPr algn="ctr">
              <a:defRPr/>
            </a:pPr>
            <a:r>
              <a:rPr lang="en-US" sz="1200" b="1" i="1">
                <a:solidFill>
                  <a:srgbClr val="000000"/>
                </a:solidFill>
              </a:rPr>
              <a:t>Pervious Paving</a:t>
            </a:r>
          </a:p>
          <a:p>
            <a:pPr>
              <a:defRPr/>
            </a:pPr>
            <a:r>
              <a:rPr lang="en-US" sz="1200" b="1">
                <a:solidFill>
                  <a:srgbClr val="000000"/>
                </a:solidFill>
              </a:rPr>
              <a:t>Pervious paving surfaces may include permeable-paver blocks, porous concrete, or porous asphalt. They provide the support of traditional parking surfaces, but they allow a significant amount of annual precipitation to be infiltrated. </a:t>
            </a:r>
          </a:p>
        </p:txBody>
      </p:sp>
      <p:sp>
        <p:nvSpPr>
          <p:cNvPr id="72713" name="Line 15"/>
          <p:cNvSpPr>
            <a:spLocks noChangeShapeType="1"/>
          </p:cNvSpPr>
          <p:nvPr/>
        </p:nvSpPr>
        <p:spPr bwMode="auto">
          <a:xfrm flipH="1">
            <a:off x="6019800" y="1990725"/>
            <a:ext cx="447675" cy="1438275"/>
          </a:xfrm>
          <a:prstGeom prst="line">
            <a:avLst/>
          </a:prstGeom>
          <a:noFill/>
          <a:ln w="38100">
            <a:solidFill>
              <a:srgbClr val="000000"/>
            </a:solidFill>
            <a:round/>
            <a:headEnd/>
            <a:tailEnd type="triangle" w="med" len="med"/>
          </a:ln>
        </p:spPr>
        <p:txBody>
          <a:bodyPr/>
          <a:lstStyle/>
          <a:p>
            <a:endParaRPr lang="en-US"/>
          </a:p>
        </p:txBody>
      </p:sp>
      <p:sp>
        <p:nvSpPr>
          <p:cNvPr id="72714" name="Line 16"/>
          <p:cNvSpPr>
            <a:spLocks noChangeShapeType="1"/>
          </p:cNvSpPr>
          <p:nvPr/>
        </p:nvSpPr>
        <p:spPr bwMode="auto">
          <a:xfrm flipH="1">
            <a:off x="1828800" y="2362200"/>
            <a:ext cx="457200" cy="762000"/>
          </a:xfrm>
          <a:prstGeom prst="line">
            <a:avLst/>
          </a:prstGeom>
          <a:noFill/>
          <a:ln w="38100">
            <a:solidFill>
              <a:srgbClr val="000000"/>
            </a:solidFill>
            <a:round/>
            <a:headEnd/>
            <a:tailEnd type="triangle" w="med" len="med"/>
          </a:ln>
        </p:spPr>
        <p:txBody>
          <a:bodyPr/>
          <a:lstStyle/>
          <a:p>
            <a:endParaRPr lang="en-US"/>
          </a:p>
        </p:txBody>
      </p:sp>
      <p:sp>
        <p:nvSpPr>
          <p:cNvPr id="72715" name="Line 17"/>
          <p:cNvSpPr>
            <a:spLocks noChangeShapeType="1"/>
          </p:cNvSpPr>
          <p:nvPr/>
        </p:nvSpPr>
        <p:spPr bwMode="auto">
          <a:xfrm flipH="1" flipV="1">
            <a:off x="609600" y="3429000"/>
            <a:ext cx="228600" cy="533400"/>
          </a:xfrm>
          <a:prstGeom prst="line">
            <a:avLst/>
          </a:prstGeom>
          <a:noFill/>
          <a:ln w="38100">
            <a:solidFill>
              <a:srgbClr val="000000"/>
            </a:solidFill>
            <a:round/>
            <a:headEnd/>
            <a:tailEnd type="triangle" w="med" len="med"/>
          </a:ln>
        </p:spPr>
        <p:txBody>
          <a:bodyPr/>
          <a:lstStyle/>
          <a:p>
            <a:endParaRPr lang="en-US"/>
          </a:p>
        </p:txBody>
      </p:sp>
      <p:sp>
        <p:nvSpPr>
          <p:cNvPr id="72716" name="Line 20"/>
          <p:cNvSpPr>
            <a:spLocks noChangeShapeType="1"/>
          </p:cNvSpPr>
          <p:nvPr/>
        </p:nvSpPr>
        <p:spPr bwMode="auto">
          <a:xfrm flipV="1">
            <a:off x="3810000" y="4038600"/>
            <a:ext cx="533400" cy="285750"/>
          </a:xfrm>
          <a:prstGeom prst="line">
            <a:avLst/>
          </a:prstGeom>
          <a:noFill/>
          <a:ln w="38100">
            <a:solidFill>
              <a:srgbClr val="000000"/>
            </a:solidFill>
            <a:round/>
            <a:headEnd/>
            <a:tailEnd type="triangle" w="med" len="med"/>
          </a:ln>
        </p:spPr>
        <p:txBody>
          <a:bodyPr/>
          <a:lstStyle/>
          <a:p>
            <a:endParaRPr lang="en-US"/>
          </a:p>
        </p:txBody>
      </p:sp>
      <p:sp>
        <p:nvSpPr>
          <p:cNvPr id="72717" name="Line 21"/>
          <p:cNvSpPr>
            <a:spLocks noChangeShapeType="1"/>
          </p:cNvSpPr>
          <p:nvPr/>
        </p:nvSpPr>
        <p:spPr bwMode="auto">
          <a:xfrm flipH="1" flipV="1">
            <a:off x="5257800" y="3962400"/>
            <a:ext cx="381000" cy="381000"/>
          </a:xfrm>
          <a:prstGeom prst="line">
            <a:avLst/>
          </a:prstGeom>
          <a:noFill/>
          <a:ln w="38100">
            <a:solidFill>
              <a:srgbClr val="000000"/>
            </a:solidFill>
            <a:round/>
            <a:headEnd/>
            <a:tailEnd type="triangle" w="med" len="med"/>
          </a:ln>
        </p:spPr>
        <p:txBody>
          <a:bodyPr/>
          <a:lstStyle/>
          <a:p>
            <a:endParaRPr lang="en-US"/>
          </a:p>
        </p:txBody>
      </p:sp>
      <p:sp>
        <p:nvSpPr>
          <p:cNvPr id="72718" name="Line 22"/>
          <p:cNvSpPr>
            <a:spLocks noChangeShapeType="1"/>
          </p:cNvSpPr>
          <p:nvPr/>
        </p:nvSpPr>
        <p:spPr bwMode="auto">
          <a:xfrm flipV="1">
            <a:off x="8101013" y="3429000"/>
            <a:ext cx="204787" cy="252413"/>
          </a:xfrm>
          <a:prstGeom prst="line">
            <a:avLst/>
          </a:prstGeom>
          <a:noFill/>
          <a:ln w="38100">
            <a:solidFill>
              <a:srgbClr val="000000"/>
            </a:solidFill>
            <a:round/>
            <a:headEnd/>
            <a:tailEnd type="triangle" w="med" len="med"/>
          </a:ln>
        </p:spPr>
        <p:txBody>
          <a:bodyPr/>
          <a:lstStyle/>
          <a:p>
            <a:endParaRPr lang="en-US"/>
          </a:p>
        </p:txBody>
      </p:sp>
      <p:sp>
        <p:nvSpPr>
          <p:cNvPr id="72719" name="Rectangle 23"/>
          <p:cNvSpPr>
            <a:spLocks noChangeArrowheads="1"/>
          </p:cNvSpPr>
          <p:nvPr/>
        </p:nvSpPr>
        <p:spPr bwMode="auto">
          <a:xfrm>
            <a:off x="2139950" y="6491288"/>
            <a:ext cx="7004050" cy="366712"/>
          </a:xfrm>
          <a:prstGeom prst="rect">
            <a:avLst/>
          </a:prstGeom>
          <a:noFill/>
          <a:ln w="9525">
            <a:noFill/>
            <a:miter lim="800000"/>
            <a:headEnd/>
            <a:tailEnd/>
          </a:ln>
        </p:spPr>
        <p:txBody>
          <a:bodyPr wrap="none">
            <a:spAutoFit/>
          </a:bodyPr>
          <a:lstStyle/>
          <a:p>
            <a:r>
              <a:rPr lang="en-US" sz="1800">
                <a:solidFill>
                  <a:srgbClr val="FFFFFF"/>
                </a:solidFill>
              </a:rPr>
              <a:t>Adapted from http://www.ia.nrcs.usda.gov/news/brochures/LID.html</a:t>
            </a: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2" cstate="screen"/>
          <a:srcRect/>
          <a:stretch>
            <a:fillRect/>
          </a:stretch>
        </p:blipFill>
        <p:spPr bwMode="auto">
          <a:xfrm>
            <a:off x="876300" y="482600"/>
            <a:ext cx="7581900" cy="5697538"/>
          </a:xfrm>
          <a:prstGeom prst="rect">
            <a:avLst/>
          </a:prstGeom>
          <a:noFill/>
          <a:ln w="9525">
            <a:noFill/>
            <a:miter lim="800000"/>
            <a:headEnd/>
            <a:tailEnd/>
          </a:ln>
        </p:spPr>
      </p:pic>
      <p:sp>
        <p:nvSpPr>
          <p:cNvPr id="73731" name="Rectangle 5"/>
          <p:cNvSpPr>
            <a:spLocks noChangeArrowheads="1"/>
          </p:cNvSpPr>
          <p:nvPr/>
        </p:nvSpPr>
        <p:spPr bwMode="auto">
          <a:xfrm>
            <a:off x="6242050" y="6521450"/>
            <a:ext cx="2901950" cy="336550"/>
          </a:xfrm>
          <a:prstGeom prst="rect">
            <a:avLst/>
          </a:prstGeom>
          <a:noFill/>
          <a:ln w="9525">
            <a:noFill/>
            <a:miter lim="800000"/>
            <a:headEnd/>
            <a:tailEnd/>
          </a:ln>
        </p:spPr>
        <p:txBody>
          <a:bodyPr wrap="none" lIns="91429" tIns="45715" rIns="91429" bIns="45715">
            <a:spAutoFit/>
          </a:bodyPr>
          <a:lstStyle/>
          <a:p>
            <a:pPr>
              <a:spcBef>
                <a:spcPct val="50000"/>
              </a:spcBef>
            </a:pPr>
            <a:r>
              <a:rPr lang="en-US" b="1">
                <a:solidFill>
                  <a:srgbClr val="0033CC"/>
                </a:solidFill>
              </a:rPr>
              <a:t>Kennedy/Jenks Consultants</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ontent Placeholder 2" descr="IMG_1063.jpg"/>
          <p:cNvPicPr>
            <a:picLocks noGrp="1" noChangeAspect="1"/>
          </p:cNvPicPr>
          <p:nvPr>
            <p:ph/>
          </p:nvPr>
        </p:nvPicPr>
        <p:blipFill>
          <a:blip r:embed="rId2" cstate="screen"/>
          <a:srcRect/>
          <a:stretch>
            <a:fillRect/>
          </a:stretch>
        </p:blipFill>
        <p:spPr>
          <a:xfrm>
            <a:off x="0" y="0"/>
            <a:ext cx="4800600" cy="3600450"/>
          </a:xfrm>
        </p:spPr>
      </p:pic>
      <p:pic>
        <p:nvPicPr>
          <p:cNvPr id="74755" name="Content Placeholder 2" descr="IMG_1051.jpg"/>
          <p:cNvPicPr>
            <a:picLocks noChangeAspect="1"/>
          </p:cNvPicPr>
          <p:nvPr/>
        </p:nvPicPr>
        <p:blipFill>
          <a:blip r:embed="rId3" cstate="screen"/>
          <a:srcRect/>
          <a:stretch>
            <a:fillRect/>
          </a:stretch>
        </p:blipFill>
        <p:spPr bwMode="auto">
          <a:xfrm>
            <a:off x="3962400" y="2971800"/>
            <a:ext cx="51816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a:defRPr/>
            </a:pPr>
            <a:endParaRPr lang="en-US"/>
          </a:p>
        </p:txBody>
      </p:sp>
      <p:pic>
        <p:nvPicPr>
          <p:cNvPr id="75779" name="Picture 6" descr="C:\Documents and Settings\srodie\My Documents\temp1\new102CANON\2009 11 27\DSCN0792.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a:defRPr/>
            </a:pPr>
            <a:endParaRPr lang="en-US" dirty="0"/>
          </a:p>
        </p:txBody>
      </p:sp>
      <p:pic>
        <p:nvPicPr>
          <p:cNvPr id="76803" name="Picture 3" descr="C:\Documents and Settings\srodie\My Documents\temp1\new102CANON\2009 11 27\DSCN0783.JPG"/>
          <p:cNvPicPr>
            <a:picLocks noChangeAspect="1" noChangeArrowheads="1"/>
          </p:cNvPicPr>
          <p:nvPr/>
        </p:nvPicPr>
        <p:blipFill>
          <a:blip r:embed="rId2" cstate="screen"/>
          <a:srcRect/>
          <a:stretch>
            <a:fillRect/>
          </a:stretch>
        </p:blipFill>
        <p:spPr bwMode="auto">
          <a:xfrm>
            <a:off x="0" y="0"/>
            <a:ext cx="5635625" cy="4227513"/>
          </a:xfrm>
          <a:prstGeom prst="rect">
            <a:avLst/>
          </a:prstGeom>
          <a:noFill/>
          <a:ln w="9525">
            <a:noFill/>
            <a:miter lim="800000"/>
            <a:headEnd/>
            <a:tailEnd/>
          </a:ln>
        </p:spPr>
      </p:pic>
      <p:pic>
        <p:nvPicPr>
          <p:cNvPr id="76804" name="Picture 8" descr="C:\Documents and Settings\srodie\My Documents\temp1\new102CANON\2009 11 27\DSCN0796.JPG"/>
          <p:cNvPicPr>
            <a:picLocks noChangeAspect="1" noChangeArrowheads="1"/>
          </p:cNvPicPr>
          <p:nvPr/>
        </p:nvPicPr>
        <p:blipFill>
          <a:blip r:embed="rId3" cstate="screen"/>
          <a:srcRect/>
          <a:stretch>
            <a:fillRect/>
          </a:stretch>
        </p:blipFill>
        <p:spPr bwMode="auto">
          <a:xfrm>
            <a:off x="3962400" y="2971800"/>
            <a:ext cx="51816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3700" y="0"/>
            <a:ext cx="8229600" cy="911225"/>
          </a:xfrm>
        </p:spPr>
        <p:txBody>
          <a:bodyPr/>
          <a:lstStyle/>
          <a:p>
            <a:pPr>
              <a:defRPr/>
            </a:pPr>
            <a:r>
              <a:rPr lang="en-US" smtClean="0"/>
              <a:t>Limitations of LID</a:t>
            </a:r>
          </a:p>
        </p:txBody>
      </p:sp>
      <p:sp>
        <p:nvSpPr>
          <p:cNvPr id="62467" name="Rectangle 3"/>
          <p:cNvSpPr>
            <a:spLocks noGrp="1" noChangeArrowheads="1"/>
          </p:cNvSpPr>
          <p:nvPr>
            <p:ph type="body" idx="1"/>
          </p:nvPr>
        </p:nvSpPr>
        <p:spPr>
          <a:xfrm>
            <a:off x="180975" y="933450"/>
            <a:ext cx="8801100" cy="5924550"/>
          </a:xfrm>
        </p:spPr>
        <p:txBody>
          <a:bodyPr/>
          <a:lstStyle/>
          <a:p>
            <a:pPr>
              <a:defRPr/>
            </a:pPr>
            <a:r>
              <a:rPr lang="en-US" sz="3000" smtClean="0"/>
              <a:t>New paradigms must be accepted  </a:t>
            </a:r>
          </a:p>
          <a:p>
            <a:pPr lvl="1">
              <a:defRPr/>
            </a:pPr>
            <a:r>
              <a:rPr lang="en-US" sz="2600" smtClean="0"/>
              <a:t>“…</a:t>
            </a:r>
            <a:r>
              <a:rPr lang="en-US" sz="2600" i="1" smtClean="0"/>
              <a:t>how do we KNOW they will maintain the rain garden?”</a:t>
            </a:r>
          </a:p>
          <a:p>
            <a:pPr lvl="1">
              <a:defRPr/>
            </a:pPr>
            <a:r>
              <a:rPr lang="en-US" sz="2600" i="1" smtClean="0"/>
              <a:t>“….is there an overflow point for this rain garden?  I don’t know, it hasn’t overflowed yet…” </a:t>
            </a:r>
          </a:p>
          <a:p>
            <a:pPr>
              <a:defRPr/>
            </a:pPr>
            <a:r>
              <a:rPr lang="en-US" sz="3000" smtClean="0"/>
              <a:t>Can be difficult to quantify  the collective benefits and costs</a:t>
            </a:r>
          </a:p>
          <a:p>
            <a:pPr>
              <a:defRPr/>
            </a:pPr>
            <a:r>
              <a:rPr lang="en-US" sz="3000" smtClean="0"/>
              <a:t>Does not replace effective land use planning</a:t>
            </a:r>
          </a:p>
          <a:p>
            <a:pPr>
              <a:defRPr/>
            </a:pPr>
            <a:r>
              <a:rPr lang="en-US" sz="3000" smtClean="0"/>
              <a:t>Some areas may not be suitable for increased infiltration</a:t>
            </a:r>
          </a:p>
          <a:p>
            <a:pPr>
              <a:defRPr/>
            </a:pPr>
            <a:r>
              <a:rPr lang="en-US" sz="3000" smtClean="0"/>
              <a:t>LID only part of a local comprehensive stormwater program</a:t>
            </a: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000" dirty="0" smtClean="0">
                <a:effectLst>
                  <a:outerShdw blurRad="38100" dist="38100" dir="2700000" algn="tl">
                    <a:srgbClr val="000000">
                      <a:alpha val="43137"/>
                    </a:srgbClr>
                  </a:outerShdw>
                </a:effectLst>
              </a:rPr>
              <a:t>Green Infrastructure/Technologies</a:t>
            </a:r>
          </a:p>
        </p:txBody>
      </p:sp>
      <p:sp>
        <p:nvSpPr>
          <p:cNvPr id="78851" name="Rectangle 3"/>
          <p:cNvSpPr>
            <a:spLocks noGrp="1" noChangeArrowheads="1"/>
          </p:cNvSpPr>
          <p:nvPr>
            <p:ph type="body" idx="1"/>
          </p:nvPr>
        </p:nvSpPr>
        <p:spPr>
          <a:xfrm>
            <a:off x="457200" y="1066800"/>
            <a:ext cx="8229600" cy="5486400"/>
          </a:xfrm>
        </p:spPr>
        <p:txBody>
          <a:bodyPr/>
          <a:lstStyle/>
          <a:p>
            <a:pPr>
              <a:lnSpc>
                <a:spcPct val="90000"/>
              </a:lnSpc>
            </a:pPr>
            <a:r>
              <a:rPr lang="en-US" dirty="0" smtClean="0">
                <a:effectLst>
                  <a:outerShdw blurRad="38100" dist="38100" dir="2700000" algn="tl">
                    <a:srgbClr val="000000">
                      <a:alpha val="43137"/>
                    </a:srgbClr>
                  </a:outerShdw>
                </a:effectLst>
              </a:rPr>
              <a:t>Wet ponds and extended dry ponds</a:t>
            </a:r>
          </a:p>
          <a:p>
            <a:pPr>
              <a:lnSpc>
                <a:spcPct val="90000"/>
              </a:lnSpc>
            </a:pPr>
            <a:r>
              <a:rPr lang="en-US" dirty="0" smtClean="0">
                <a:effectLst>
                  <a:outerShdw blurRad="38100" dist="38100" dir="2700000" algn="tl">
                    <a:srgbClr val="000000">
                      <a:alpha val="43137"/>
                    </a:srgbClr>
                  </a:outerShdw>
                </a:effectLst>
              </a:rPr>
              <a:t>Wetlands</a:t>
            </a:r>
          </a:p>
          <a:p>
            <a:pPr>
              <a:lnSpc>
                <a:spcPct val="90000"/>
              </a:lnSpc>
            </a:pPr>
            <a:r>
              <a:rPr lang="en-US" dirty="0" smtClean="0">
                <a:effectLst>
                  <a:outerShdw blurRad="38100" dist="38100" dir="2700000" algn="tl">
                    <a:srgbClr val="000000">
                      <a:alpha val="43137"/>
                    </a:srgbClr>
                  </a:outerShdw>
                </a:effectLst>
              </a:rPr>
              <a:t>Bioretention cell (Bioswale)</a:t>
            </a:r>
          </a:p>
          <a:p>
            <a:pPr>
              <a:lnSpc>
                <a:spcPct val="90000"/>
              </a:lnSpc>
            </a:pPr>
            <a:r>
              <a:rPr lang="en-US" dirty="0" smtClean="0">
                <a:effectLst>
                  <a:outerShdw blurRad="38100" dist="38100" dir="2700000" algn="tl">
                    <a:srgbClr val="000000">
                      <a:alpha val="43137"/>
                    </a:srgbClr>
                  </a:outerShdw>
                </a:effectLst>
              </a:rPr>
              <a:t>Grass swales</a:t>
            </a:r>
          </a:p>
          <a:p>
            <a:pPr>
              <a:lnSpc>
                <a:spcPct val="90000"/>
              </a:lnSpc>
            </a:pPr>
            <a:r>
              <a:rPr lang="en-US" dirty="0" smtClean="0">
                <a:effectLst>
                  <a:outerShdw blurRad="38100" dist="38100" dir="2700000" algn="tl">
                    <a:srgbClr val="000000">
                      <a:alpha val="43137"/>
                    </a:srgbClr>
                  </a:outerShdw>
                </a:effectLst>
              </a:rPr>
              <a:t>Filter strips and flow spreaders</a:t>
            </a:r>
          </a:p>
          <a:p>
            <a:pPr>
              <a:lnSpc>
                <a:spcPct val="90000"/>
              </a:lnSpc>
            </a:pPr>
            <a:r>
              <a:rPr lang="en-US" dirty="0" smtClean="0">
                <a:effectLst>
                  <a:outerShdw blurRad="38100" dist="38100" dir="2700000" algn="tl">
                    <a:srgbClr val="000000">
                      <a:alpha val="43137"/>
                    </a:srgbClr>
                  </a:outerShdw>
                </a:effectLst>
              </a:rPr>
              <a:t>Sand filters</a:t>
            </a:r>
          </a:p>
          <a:p>
            <a:pPr>
              <a:lnSpc>
                <a:spcPct val="90000"/>
              </a:lnSpc>
            </a:pPr>
            <a:r>
              <a:rPr lang="en-US" dirty="0" smtClean="0">
                <a:effectLst>
                  <a:outerShdw blurRad="38100" dist="38100" dir="2700000" algn="tl">
                    <a:srgbClr val="000000">
                      <a:alpha val="43137"/>
                    </a:srgbClr>
                  </a:outerShdw>
                </a:effectLst>
              </a:rPr>
              <a:t>Porous/pervious pavement</a:t>
            </a:r>
          </a:p>
          <a:p>
            <a:pPr>
              <a:lnSpc>
                <a:spcPct val="90000"/>
              </a:lnSpc>
            </a:pPr>
            <a:r>
              <a:rPr lang="en-US" dirty="0" smtClean="0">
                <a:effectLst>
                  <a:outerShdw blurRad="38100" dist="38100" dir="2700000" algn="tl">
                    <a:srgbClr val="000000">
                      <a:alpha val="43137"/>
                    </a:srgbClr>
                  </a:outerShdw>
                </a:effectLst>
              </a:rPr>
              <a:t>Rain gardens</a:t>
            </a:r>
          </a:p>
          <a:p>
            <a:pPr>
              <a:lnSpc>
                <a:spcPct val="90000"/>
              </a:lnSpc>
            </a:pPr>
            <a:r>
              <a:rPr lang="en-US" dirty="0" smtClean="0">
                <a:effectLst>
                  <a:outerShdw blurRad="38100" dist="38100" dir="2700000" algn="tl">
                    <a:srgbClr val="000000">
                      <a:alpha val="43137"/>
                    </a:srgbClr>
                  </a:outerShdw>
                </a:effectLst>
              </a:rPr>
              <a:t>Rain barrels</a:t>
            </a:r>
          </a:p>
          <a:p>
            <a:pPr>
              <a:lnSpc>
                <a:spcPct val="90000"/>
              </a:lnSpc>
            </a:pPr>
            <a:r>
              <a:rPr lang="en-US" dirty="0" smtClean="0">
                <a:effectLst>
                  <a:outerShdw blurRad="38100" dist="38100" dir="2700000" algn="tl">
                    <a:srgbClr val="000000">
                      <a:alpha val="43137"/>
                    </a:srgbClr>
                  </a:outerShdw>
                </a:effectLst>
              </a:rPr>
              <a:t>Green roofs</a:t>
            </a:r>
          </a:p>
        </p:txBody>
      </p:sp>
      <p:sp>
        <p:nvSpPr>
          <p:cNvPr id="134148" name="Text Box 4"/>
          <p:cNvSpPr txBox="1">
            <a:spLocks noChangeArrowheads="1"/>
          </p:cNvSpPr>
          <p:nvPr/>
        </p:nvSpPr>
        <p:spPr bwMode="auto">
          <a:xfrm>
            <a:off x="4953000" y="5670550"/>
            <a:ext cx="4191000" cy="1200150"/>
          </a:xfrm>
          <a:prstGeom prst="rect">
            <a:avLst/>
          </a:prstGeom>
          <a:noFill/>
          <a:ln w="9525">
            <a:noFill/>
            <a:miter lim="800000"/>
            <a:headEnd/>
            <a:tailEnd/>
          </a:ln>
          <a:effectLst/>
        </p:spPr>
        <p:txBody>
          <a:bodyPr>
            <a:spAutoFit/>
          </a:bodyPr>
          <a:lstStyle/>
          <a:p>
            <a:pPr algn="r">
              <a:spcBef>
                <a:spcPct val="50000"/>
              </a:spcBef>
              <a:defRPr/>
            </a:pPr>
            <a:r>
              <a:rPr lang="en-US" sz="2400" dirty="0">
                <a:solidFill>
                  <a:srgbClr val="DDFDC7"/>
                </a:solidFill>
                <a:effectLst>
                  <a:outerShdw blurRad="38100" dist="38100" dir="2700000" algn="tl">
                    <a:srgbClr val="000000"/>
                  </a:outerShdw>
                </a:effectLst>
              </a:rPr>
              <a:t>From: </a:t>
            </a:r>
            <a:r>
              <a:rPr lang="en-US" sz="2400" i="1" dirty="0">
                <a:solidFill>
                  <a:srgbClr val="DDFDC7"/>
                </a:solidFill>
                <a:effectLst>
                  <a:outerShdw blurRad="38100" dist="38100" dir="2700000" algn="tl">
                    <a:srgbClr val="000000"/>
                  </a:outerShdw>
                </a:effectLst>
              </a:rPr>
              <a:t>White Paper – Green Solutions for the City of Omaha (August 2007)</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mtClean="0">
                <a:effectLst/>
              </a:rPr>
              <a:t>Wet Ponds/Extended Dry Ponds</a:t>
            </a:r>
          </a:p>
        </p:txBody>
      </p:sp>
      <p:pic>
        <p:nvPicPr>
          <p:cNvPr id="64515" name="Picture 3" descr="IMG_3179edited"/>
          <p:cNvPicPr>
            <a:picLocks noChangeAspect="1" noChangeArrowheads="1"/>
          </p:cNvPicPr>
          <p:nvPr/>
        </p:nvPicPr>
        <p:blipFill>
          <a:blip r:embed="rId2" cstate="screen"/>
          <a:srcRect/>
          <a:stretch>
            <a:fillRect/>
          </a:stretch>
        </p:blipFill>
        <p:spPr bwMode="auto">
          <a:xfrm>
            <a:off x="1524000" y="1066800"/>
            <a:ext cx="7620000" cy="5080000"/>
          </a:xfrm>
          <a:prstGeom prst="rect">
            <a:avLst/>
          </a:prstGeom>
          <a:noFill/>
          <a:ln w="9525">
            <a:solidFill>
              <a:schemeClr val="hlink"/>
            </a:solidFill>
            <a:miter lim="800000"/>
            <a:headEnd/>
            <a:tailEnd/>
          </a:ln>
        </p:spPr>
      </p:pic>
      <p:sp>
        <p:nvSpPr>
          <p:cNvPr id="79876" name="TextBox 4"/>
          <p:cNvSpPr txBox="1">
            <a:spLocks noChangeArrowheads="1"/>
          </p:cNvSpPr>
          <p:nvPr/>
        </p:nvSpPr>
        <p:spPr bwMode="auto">
          <a:xfrm>
            <a:off x="2971800" y="6211888"/>
            <a:ext cx="5954713" cy="615950"/>
          </a:xfrm>
          <a:prstGeom prst="rect">
            <a:avLst/>
          </a:prstGeom>
          <a:noFill/>
          <a:ln w="9525">
            <a:noFill/>
            <a:miter lim="800000"/>
            <a:headEnd/>
            <a:tailEnd/>
          </a:ln>
        </p:spPr>
        <p:txBody>
          <a:bodyPr wrap="none">
            <a:spAutoFit/>
          </a:bodyPr>
          <a:lstStyle/>
          <a:p>
            <a:r>
              <a:rPr lang="en-US">
                <a:solidFill>
                  <a:srgbClr val="FFFFFF"/>
                </a:solidFill>
              </a:rPr>
              <a:t>National Park Service  - Midwest Regional Headquarters</a:t>
            </a:r>
          </a:p>
          <a:p>
            <a:r>
              <a:rPr lang="en-US">
                <a:solidFill>
                  <a:srgbClr val="FFFFFF"/>
                </a:solidFill>
              </a:rPr>
              <a:t>Omaha, 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ssolve">
                                      <p:cBhvr>
                                        <p:cTn id="7"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ffectLst/>
              </a:rPr>
              <a:t>Wetlands</a:t>
            </a:r>
          </a:p>
        </p:txBody>
      </p:sp>
      <p:pic>
        <p:nvPicPr>
          <p:cNvPr id="80899" name="Picture 5" descr="C:\Documents and Settings\srodie\My Documents\temp1\146CANON\IMG_4652.JPG"/>
          <p:cNvPicPr>
            <a:picLocks noChangeAspect="1" noChangeArrowheads="1"/>
          </p:cNvPicPr>
          <p:nvPr/>
        </p:nvPicPr>
        <p:blipFill>
          <a:blip r:embed="rId2" cstate="screen"/>
          <a:srcRect/>
          <a:stretch>
            <a:fillRect/>
          </a:stretch>
        </p:blipFill>
        <p:spPr bwMode="auto">
          <a:xfrm>
            <a:off x="0" y="3128963"/>
            <a:ext cx="5592763" cy="3729037"/>
          </a:xfrm>
          <a:prstGeom prst="rect">
            <a:avLst/>
          </a:prstGeom>
          <a:noFill/>
          <a:ln w="9525">
            <a:noFill/>
            <a:miter lim="800000"/>
            <a:headEnd/>
            <a:tailEnd/>
          </a:ln>
        </p:spPr>
      </p:pic>
      <p:pic>
        <p:nvPicPr>
          <p:cNvPr id="80900" name="Picture 4" descr="C:\Documents and Settings\srodie\My Documents\temp1\146CANON\IMG_4660.JPG"/>
          <p:cNvPicPr>
            <a:picLocks noChangeAspect="1" noChangeArrowheads="1"/>
          </p:cNvPicPr>
          <p:nvPr/>
        </p:nvPicPr>
        <p:blipFill>
          <a:blip r:embed="rId3" cstate="screen"/>
          <a:srcRect/>
          <a:stretch>
            <a:fillRect/>
          </a:stretch>
        </p:blipFill>
        <p:spPr bwMode="auto">
          <a:xfrm>
            <a:off x="3657600" y="1066800"/>
            <a:ext cx="5486400" cy="3657600"/>
          </a:xfrm>
          <a:prstGeom prst="rect">
            <a:avLst/>
          </a:prstGeom>
          <a:noFill/>
          <a:ln w="9525">
            <a:noFill/>
            <a:miter lim="800000"/>
            <a:headEnd/>
            <a:tailEnd/>
          </a:ln>
        </p:spPr>
      </p:pic>
      <p:sp>
        <p:nvSpPr>
          <p:cNvPr id="80901" name="TextBox 6"/>
          <p:cNvSpPr txBox="1">
            <a:spLocks noChangeArrowheads="1"/>
          </p:cNvSpPr>
          <p:nvPr/>
        </p:nvSpPr>
        <p:spPr bwMode="auto">
          <a:xfrm>
            <a:off x="5943600" y="4800600"/>
            <a:ext cx="1741488" cy="615950"/>
          </a:xfrm>
          <a:prstGeom prst="rect">
            <a:avLst/>
          </a:prstGeom>
          <a:noFill/>
          <a:ln w="9525">
            <a:noFill/>
            <a:miter lim="800000"/>
            <a:headEnd/>
            <a:tailEnd/>
          </a:ln>
        </p:spPr>
        <p:txBody>
          <a:bodyPr wrap="none">
            <a:spAutoFit/>
          </a:bodyPr>
          <a:lstStyle/>
          <a:p>
            <a:r>
              <a:rPr lang="en-US">
                <a:solidFill>
                  <a:srgbClr val="FFFFFF"/>
                </a:solidFill>
              </a:rPr>
              <a:t>Bass Pro Shop</a:t>
            </a:r>
          </a:p>
          <a:p>
            <a:r>
              <a:rPr lang="en-US">
                <a:solidFill>
                  <a:srgbClr val="FFFFFF"/>
                </a:solidFill>
              </a:rPr>
              <a:t>Council Bluffs, IA</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Council Bluffs Site Landscape Plan.jpg"/>
          <p:cNvPicPr>
            <a:picLocks noChangeAspect="1"/>
          </p:cNvPicPr>
          <p:nvPr/>
        </p:nvPicPr>
        <p:blipFill>
          <a:blip r:embed="rId2" cstate="screen"/>
          <a:srcRect/>
          <a:stretch>
            <a:fillRect/>
          </a:stretch>
        </p:blipFill>
        <p:spPr bwMode="auto">
          <a:xfrm>
            <a:off x="0" y="163513"/>
            <a:ext cx="9144000" cy="653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455613" y="457200"/>
            <a:ext cx="8226425" cy="5562600"/>
          </a:xfrm>
          <a:prstGeom prst="rect">
            <a:avLst/>
          </a:prstGeom>
          <a:noFill/>
          <a:ln w="38100">
            <a:noFill/>
            <a:miter lim="800000"/>
            <a:headEnd/>
            <a:tailEnd/>
          </a:ln>
          <a:effectLst/>
        </p:spPr>
        <p:txBody>
          <a:bodyPr lIns="57150" tIns="28575" rIns="57150" bIns="28575"/>
          <a:lstStyle/>
          <a:p>
            <a:pPr defTabSz="571500">
              <a:lnSpc>
                <a:spcPct val="80000"/>
              </a:lnSpc>
              <a:spcAft>
                <a:spcPts val="600"/>
              </a:spcAft>
              <a:tabLst>
                <a:tab pos="285750" algn="l"/>
              </a:tabLst>
              <a:defRPr/>
            </a:pPr>
            <a:r>
              <a:rPr lang="en-US" sz="3600" b="1" dirty="0">
                <a:solidFill>
                  <a:srgbClr val="FFFF00"/>
                </a:solidFill>
                <a:effectLst>
                  <a:outerShdw blurRad="25400" dist="63500" dir="2400000" algn="tl">
                    <a:srgbClr val="000000"/>
                  </a:outerShdw>
                </a:effectLst>
                <a:latin typeface="Arial" charset="0"/>
              </a:rPr>
              <a:t>Presenters</a:t>
            </a:r>
          </a:p>
          <a:p>
            <a:pPr defTabSz="571500">
              <a:spcBef>
                <a:spcPts val="0"/>
              </a:spcBef>
              <a:spcAft>
                <a:spcPts val="400"/>
              </a:spcAft>
              <a:tabLst>
                <a:tab pos="280988" algn="l"/>
                <a:tab pos="574675" algn="l"/>
                <a:tab pos="796925" algn="l"/>
              </a:tabLst>
              <a:defRPr/>
            </a:pPr>
            <a:r>
              <a:rPr lang="en-US" sz="3000" b="1" dirty="0">
                <a:solidFill>
                  <a:srgbClr val="FFFF00"/>
                </a:solidFill>
                <a:effectLst>
                  <a:outerShdw blurRad="25400" dist="63500" dir="2400000" algn="tl">
                    <a:srgbClr val="000000"/>
                  </a:outerShdw>
                </a:effectLst>
                <a:latin typeface="Arial" charset="0"/>
              </a:rPr>
              <a:t>	Lowell Johnson</a:t>
            </a:r>
          </a:p>
          <a:p>
            <a:pPr defTabSz="571500">
              <a:spcBef>
                <a:spcPts val="0"/>
              </a:spcBef>
              <a:spcAft>
                <a:spcPts val="600"/>
              </a:spcAft>
              <a:tabLst>
                <a:tab pos="280988" algn="l"/>
                <a:tab pos="574675" algn="l"/>
                <a:tab pos="796925" algn="l"/>
              </a:tabLst>
              <a:defRPr/>
            </a:pPr>
            <a:r>
              <a:rPr lang="en-US" sz="1500" b="1" dirty="0">
                <a:effectLst>
                  <a:outerShdw blurRad="25400" dist="63500" dir="2400000" algn="tl">
                    <a:srgbClr val="000000"/>
                  </a:outerShdw>
                </a:effectLst>
                <a:latin typeface="Arial" charset="0"/>
              </a:rPr>
              <a:t>	</a:t>
            </a:r>
            <a:r>
              <a:rPr lang="en-US" sz="2000" b="1" dirty="0">
                <a:effectLst>
                  <a:outerShdw blurRad="25400" dist="63500" dir="2400000" algn="tl">
                    <a:srgbClr val="000000"/>
                  </a:outerShdw>
                </a:effectLst>
                <a:latin typeface="Arial" charset="0"/>
              </a:rPr>
              <a:t> 	City Administrator - Wayne, NE</a:t>
            </a:r>
          </a:p>
          <a:p>
            <a:pPr defTabSz="571500">
              <a:spcBef>
                <a:spcPts val="0"/>
              </a:spcBef>
              <a:spcAft>
                <a:spcPts val="400"/>
              </a:spcAft>
              <a:tabLst>
                <a:tab pos="280988" algn="l"/>
                <a:tab pos="574675" algn="l"/>
                <a:tab pos="796925" algn="l"/>
              </a:tabLst>
              <a:defRPr/>
            </a:pPr>
            <a:r>
              <a:rPr lang="en-US" sz="3000" b="1" dirty="0">
                <a:solidFill>
                  <a:srgbClr val="FFFF00"/>
                </a:solidFill>
                <a:effectLst>
                  <a:outerShdw blurRad="25400" dist="63500" dir="2400000" algn="tl">
                    <a:srgbClr val="000000"/>
                  </a:outerShdw>
                </a:effectLst>
                <a:latin typeface="Arial" charset="0"/>
              </a:rPr>
              <a:t>	Steven N. Rodie, ASLA</a:t>
            </a:r>
          </a:p>
          <a:p>
            <a:pPr defTabSz="571500">
              <a:spcBef>
                <a:spcPts val="0"/>
              </a:spcBef>
              <a:spcAft>
                <a:spcPts val="0"/>
              </a:spcAft>
              <a:tabLst>
                <a:tab pos="280988" algn="l"/>
                <a:tab pos="574675" algn="l"/>
                <a:tab pos="796925" algn="l"/>
              </a:tabLst>
              <a:defRPr/>
            </a:pPr>
            <a:r>
              <a:rPr lang="en-US" sz="1500" b="1" dirty="0">
                <a:effectLst>
                  <a:outerShdw blurRad="25400" dist="63500" dir="2400000" algn="tl">
                    <a:srgbClr val="000000"/>
                  </a:outerShdw>
                </a:effectLst>
                <a:latin typeface="Arial" charset="0"/>
              </a:rPr>
              <a:t>	</a:t>
            </a:r>
            <a:r>
              <a:rPr lang="en-US" sz="2000" b="1" dirty="0">
                <a:effectLst>
                  <a:outerShdw blurRad="25400" dist="63500" dir="2400000" algn="tl">
                    <a:srgbClr val="000000"/>
                  </a:outerShdw>
                </a:effectLst>
                <a:latin typeface="Arial" charset="0"/>
              </a:rPr>
              <a:t> 	UNL Extension Landscape Specialist and </a:t>
            </a:r>
          </a:p>
          <a:p>
            <a:pPr defTabSz="571500">
              <a:spcBef>
                <a:spcPts val="0"/>
              </a:spcBef>
              <a:spcAft>
                <a:spcPts val="0"/>
              </a:spcAft>
              <a:tabLst>
                <a:tab pos="287338" algn="l"/>
                <a:tab pos="573088" algn="l"/>
                <a:tab pos="804863" algn="l"/>
              </a:tabLst>
              <a:defRPr/>
            </a:pPr>
            <a:r>
              <a:rPr lang="en-US" sz="2000" b="1" dirty="0">
                <a:effectLst>
                  <a:outerShdw blurRad="25400" dist="63500" dir="2400000" algn="tl">
                    <a:srgbClr val="000000"/>
                  </a:outerShdw>
                </a:effectLst>
                <a:latin typeface="Arial" charset="0"/>
              </a:rPr>
              <a:t>			Associate Professor Agronomy and Horticulture</a:t>
            </a:r>
          </a:p>
          <a:p>
            <a:pPr defTabSz="571500">
              <a:spcBef>
                <a:spcPts val="0"/>
              </a:spcBef>
              <a:spcAft>
                <a:spcPts val="600"/>
              </a:spcAft>
              <a:tabLst>
                <a:tab pos="280988" algn="l"/>
                <a:tab pos="574675" algn="l"/>
                <a:tab pos="796925" algn="l"/>
              </a:tabLst>
              <a:defRPr/>
            </a:pPr>
            <a:r>
              <a:rPr lang="en-US" sz="2000" b="1" dirty="0">
                <a:effectLst>
                  <a:outerShdw blurRad="25400" dist="63500" dir="2400000" algn="tl">
                    <a:srgbClr val="000000"/>
                  </a:outerShdw>
                </a:effectLst>
                <a:latin typeface="Arial" charset="0"/>
              </a:rPr>
              <a:t>			College of Architecture Landscape Architecture Program </a:t>
            </a:r>
          </a:p>
          <a:p>
            <a:pPr defTabSz="571500">
              <a:spcBef>
                <a:spcPts val="0"/>
              </a:spcBef>
              <a:spcAft>
                <a:spcPts val="400"/>
              </a:spcAft>
              <a:tabLst>
                <a:tab pos="280988" algn="l"/>
                <a:tab pos="574675" algn="l"/>
                <a:tab pos="796925" algn="l"/>
              </a:tabLst>
              <a:defRPr/>
            </a:pPr>
            <a:r>
              <a:rPr lang="en-US" sz="3000" b="1" dirty="0">
                <a:solidFill>
                  <a:srgbClr val="FFFF00"/>
                </a:solidFill>
                <a:effectLst>
                  <a:outerShdw blurRad="25400" dist="63500" dir="2400000" algn="tl">
                    <a:srgbClr val="000000"/>
                  </a:outerShdw>
                </a:effectLst>
                <a:latin typeface="Arial" charset="0"/>
              </a:rPr>
              <a:t>	Katie Underwood, PE</a:t>
            </a:r>
          </a:p>
          <a:p>
            <a:pPr defTabSz="571500">
              <a:spcBef>
                <a:spcPts val="0"/>
              </a:spcBef>
              <a:spcAft>
                <a:spcPts val="600"/>
              </a:spcAft>
              <a:tabLst>
                <a:tab pos="280988" algn="l"/>
                <a:tab pos="574675" algn="l"/>
                <a:tab pos="796925" algn="l"/>
              </a:tabLst>
              <a:defRPr/>
            </a:pPr>
            <a:r>
              <a:rPr lang="en-US" sz="2000" b="1" dirty="0">
                <a:effectLst>
                  <a:outerShdw blurRad="25400" dist="63500" dir="2400000" algn="tl">
                    <a:srgbClr val="000000"/>
                  </a:outerShdw>
                </a:effectLst>
                <a:latin typeface="Arial" charset="0"/>
              </a:rPr>
              <a:t>		Olsson Associates - Omaha, NE</a:t>
            </a:r>
          </a:p>
          <a:p>
            <a:pPr defTabSz="571500">
              <a:spcBef>
                <a:spcPts val="0"/>
              </a:spcBef>
              <a:spcAft>
                <a:spcPts val="400"/>
              </a:spcAft>
              <a:tabLst>
                <a:tab pos="280988" algn="l"/>
                <a:tab pos="574675" algn="l"/>
                <a:tab pos="796925" algn="l"/>
              </a:tabLst>
              <a:defRPr/>
            </a:pPr>
            <a:r>
              <a:rPr lang="en-US" sz="3000" b="1" dirty="0">
                <a:solidFill>
                  <a:srgbClr val="FFFF00"/>
                </a:solidFill>
                <a:effectLst>
                  <a:outerShdw blurRad="25400" dist="63500" dir="2400000" algn="tl">
                    <a:srgbClr val="000000"/>
                  </a:outerShdw>
                </a:effectLst>
                <a:latin typeface="Arial" charset="0"/>
              </a:rPr>
              <a:t>	David P. Shelton</a:t>
            </a:r>
          </a:p>
          <a:p>
            <a:pPr defTabSz="571500">
              <a:spcBef>
                <a:spcPts val="0"/>
              </a:spcBef>
              <a:spcAft>
                <a:spcPts val="0"/>
              </a:spcAft>
              <a:tabLst>
                <a:tab pos="280988" algn="l"/>
                <a:tab pos="574675" algn="l"/>
                <a:tab pos="796925" algn="l"/>
              </a:tabLst>
              <a:defRPr/>
            </a:pPr>
            <a:r>
              <a:rPr lang="en-US" sz="1500" b="1" dirty="0">
                <a:effectLst>
                  <a:outerShdw blurRad="25400" dist="63500" dir="2400000" algn="tl">
                    <a:srgbClr val="000000"/>
                  </a:outerShdw>
                </a:effectLst>
                <a:latin typeface="Arial" charset="0"/>
              </a:rPr>
              <a:t>	</a:t>
            </a:r>
            <a:r>
              <a:rPr lang="en-US" sz="2000" b="1" dirty="0">
                <a:effectLst>
                  <a:outerShdw blurRad="25400" dist="63500" dir="2400000" algn="tl">
                    <a:srgbClr val="000000"/>
                  </a:outerShdw>
                </a:effectLst>
                <a:latin typeface="Arial" charset="0"/>
              </a:rPr>
              <a:t> 	UNL Extension Agricultural Engineer and </a:t>
            </a:r>
          </a:p>
          <a:p>
            <a:pPr defTabSz="571500">
              <a:spcBef>
                <a:spcPts val="0"/>
              </a:spcBef>
              <a:spcAft>
                <a:spcPts val="0"/>
              </a:spcAft>
              <a:tabLst>
                <a:tab pos="280988" algn="l"/>
                <a:tab pos="574675" algn="l"/>
                <a:tab pos="796925" algn="l"/>
              </a:tabLst>
              <a:defRPr/>
            </a:pPr>
            <a:r>
              <a:rPr lang="en-US" sz="2000" b="1" dirty="0">
                <a:effectLst>
                  <a:outerShdw blurRad="25400" dist="63500" dir="2400000" algn="tl">
                    <a:srgbClr val="000000"/>
                  </a:outerShdw>
                </a:effectLst>
                <a:latin typeface="Arial" charset="0"/>
              </a:rPr>
              <a:t>			Professor Biological Systems Engineering</a:t>
            </a:r>
          </a:p>
          <a:p>
            <a:pPr defTabSz="571500">
              <a:spcBef>
                <a:spcPts val="0"/>
              </a:spcBef>
              <a:spcAft>
                <a:spcPts val="400"/>
              </a:spcAft>
              <a:tabLst>
                <a:tab pos="280988" algn="l"/>
                <a:tab pos="574675" algn="l"/>
                <a:tab pos="796925" algn="l"/>
              </a:tabLst>
              <a:defRPr/>
            </a:pPr>
            <a:endParaRPr lang="en-US" sz="2000" b="1" dirty="0">
              <a:effectLst>
                <a:outerShdw blurRad="25400" dist="63500" dir="24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6"/>
          <p:cNvSpPr txBox="1">
            <a:spLocks noChangeArrowheads="1"/>
          </p:cNvSpPr>
          <p:nvPr/>
        </p:nvSpPr>
        <p:spPr bwMode="auto">
          <a:xfrm>
            <a:off x="2041525" y="1941513"/>
            <a:ext cx="1301750" cy="366712"/>
          </a:xfrm>
          <a:prstGeom prst="rect">
            <a:avLst/>
          </a:prstGeom>
          <a:noFill/>
          <a:ln w="9525">
            <a:noFill/>
            <a:miter lim="800000"/>
            <a:headEnd/>
            <a:tailEnd/>
          </a:ln>
        </p:spPr>
        <p:txBody>
          <a:bodyPr wrap="none">
            <a:spAutoFit/>
          </a:bodyPr>
          <a:lstStyle/>
          <a:p>
            <a:r>
              <a:rPr lang="en-US">
                <a:solidFill>
                  <a:srgbClr val="FFFFFF"/>
                </a:solidFill>
              </a:rPr>
              <a:t>Carter lake</a:t>
            </a:r>
          </a:p>
        </p:txBody>
      </p:sp>
      <p:pic>
        <p:nvPicPr>
          <p:cNvPr id="82947" name="Picture 7" descr="C:\Documents and Settings\srodie\My Documents\temp1\nikon101\101NIKON\DSCN0306.JPG"/>
          <p:cNvPicPr>
            <a:picLocks noChangeAspect="1" noChangeArrowheads="1"/>
          </p:cNvPicPr>
          <p:nvPr/>
        </p:nvPicPr>
        <p:blipFill>
          <a:blip r:embed="rId2" cstate="screen"/>
          <a:srcRect/>
          <a:stretch>
            <a:fillRect/>
          </a:stretch>
        </p:blipFill>
        <p:spPr bwMode="auto">
          <a:xfrm>
            <a:off x="0" y="838200"/>
            <a:ext cx="4545013" cy="3408363"/>
          </a:xfrm>
          <a:prstGeom prst="rect">
            <a:avLst/>
          </a:prstGeom>
          <a:noFill/>
          <a:ln w="9525">
            <a:noFill/>
            <a:miter lim="800000"/>
            <a:headEnd/>
            <a:tailEnd/>
          </a:ln>
        </p:spPr>
      </p:pic>
      <p:pic>
        <p:nvPicPr>
          <p:cNvPr id="82948" name="Picture 8" descr="C:\Documents and Settings\srodie\My Documents\temp1\nikon101\101NIKON\DSCN0255.JPG"/>
          <p:cNvPicPr>
            <a:picLocks noChangeAspect="1" noChangeArrowheads="1"/>
          </p:cNvPicPr>
          <p:nvPr/>
        </p:nvPicPr>
        <p:blipFill>
          <a:blip r:embed="rId3" cstate="screen"/>
          <a:srcRect/>
          <a:stretch>
            <a:fillRect/>
          </a:stretch>
        </p:blipFill>
        <p:spPr bwMode="auto">
          <a:xfrm>
            <a:off x="3759200" y="2819400"/>
            <a:ext cx="5384800" cy="4038600"/>
          </a:xfrm>
          <a:prstGeom prst="rect">
            <a:avLst/>
          </a:prstGeom>
          <a:noFill/>
          <a:ln w="9525">
            <a:noFill/>
            <a:miter lim="800000"/>
            <a:headEnd/>
            <a:tailEnd/>
          </a:ln>
        </p:spPr>
      </p:pic>
      <p:sp>
        <p:nvSpPr>
          <p:cNvPr id="82949" name="TextBox 7"/>
          <p:cNvSpPr txBox="1">
            <a:spLocks noChangeArrowheads="1"/>
          </p:cNvSpPr>
          <p:nvPr/>
        </p:nvSpPr>
        <p:spPr bwMode="auto">
          <a:xfrm>
            <a:off x="4800600" y="838200"/>
            <a:ext cx="3903663" cy="923925"/>
          </a:xfrm>
          <a:prstGeom prst="rect">
            <a:avLst/>
          </a:prstGeom>
          <a:noFill/>
          <a:ln w="9525">
            <a:noFill/>
            <a:miter lim="800000"/>
            <a:headEnd/>
            <a:tailEnd/>
          </a:ln>
        </p:spPr>
        <p:txBody>
          <a:bodyPr wrap="none">
            <a:spAutoFit/>
          </a:bodyPr>
          <a:lstStyle/>
          <a:p>
            <a:r>
              <a:rPr lang="en-US">
                <a:solidFill>
                  <a:srgbClr val="FFFFFF"/>
                </a:solidFill>
              </a:rPr>
              <a:t>Under the Sink Household Chemical</a:t>
            </a:r>
          </a:p>
          <a:p>
            <a:r>
              <a:rPr lang="en-US">
                <a:solidFill>
                  <a:srgbClr val="FFFFFF"/>
                </a:solidFill>
              </a:rPr>
              <a:t>Disposal Facility</a:t>
            </a:r>
          </a:p>
          <a:p>
            <a:r>
              <a:rPr lang="en-US">
                <a:solidFill>
                  <a:srgbClr val="FFFFFF"/>
                </a:solidFill>
              </a:rPr>
              <a:t>Omaha, NE</a:t>
            </a:r>
          </a:p>
        </p:txBody>
      </p:sp>
      <p:sp>
        <p:nvSpPr>
          <p:cNvPr id="82950" name="TextBox 8"/>
          <p:cNvSpPr txBox="1">
            <a:spLocks noChangeArrowheads="1"/>
          </p:cNvSpPr>
          <p:nvPr/>
        </p:nvSpPr>
        <p:spPr bwMode="auto">
          <a:xfrm>
            <a:off x="1447800" y="6019800"/>
            <a:ext cx="1736725" cy="369888"/>
          </a:xfrm>
          <a:prstGeom prst="rect">
            <a:avLst/>
          </a:prstGeom>
          <a:noFill/>
          <a:ln w="9525">
            <a:noFill/>
            <a:miter lim="800000"/>
            <a:headEnd/>
            <a:tailEnd/>
          </a:ln>
        </p:spPr>
        <p:txBody>
          <a:bodyPr wrap="none">
            <a:spAutoFit/>
          </a:bodyPr>
          <a:lstStyle/>
          <a:p>
            <a:r>
              <a:rPr lang="en-US">
                <a:solidFill>
                  <a:srgbClr val="FFFFFF"/>
                </a:solidFill>
              </a:rPr>
              <a:t>Carter Lake, IA</a:t>
            </a:r>
          </a:p>
        </p:txBody>
      </p:sp>
      <p:sp>
        <p:nvSpPr>
          <p:cNvPr id="10" name="Rectangle 2"/>
          <p:cNvSpPr txBox="1">
            <a:spLocks noChangeArrowheads="1"/>
          </p:cNvSpPr>
          <p:nvPr/>
        </p:nvSpPr>
        <p:spPr>
          <a:xfrm>
            <a:off x="457200" y="0"/>
            <a:ext cx="8229600" cy="1139825"/>
          </a:xfrm>
          <a:prstGeom prst="rect">
            <a:avLst/>
          </a:prstGeom>
          <a:noFill/>
          <a:ln/>
        </p:spPr>
        <p:txBody>
          <a:bodyPr/>
          <a:lstStyle/>
          <a:p>
            <a:pPr algn="ctr">
              <a:defRPr/>
            </a:pPr>
            <a:r>
              <a:rPr lang="en-US" sz="4400" kern="0" dirty="0" err="1">
                <a:solidFill>
                  <a:srgbClr val="CCECFF"/>
                </a:solidFill>
                <a:latin typeface="Arial"/>
              </a:rPr>
              <a:t>Bioretention</a:t>
            </a:r>
            <a:r>
              <a:rPr lang="en-US" sz="4400" kern="0" dirty="0">
                <a:solidFill>
                  <a:srgbClr val="CCECFF"/>
                </a:solidFill>
                <a:latin typeface="Arial"/>
              </a:rPr>
              <a:t> Basins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IMG_1083.JPG"/>
          <p:cNvPicPr>
            <a:picLocks noChangeAspect="1"/>
          </p:cNvPicPr>
          <p:nvPr/>
        </p:nvPicPr>
        <p:blipFill>
          <a:blip r:embed="rId2" cstate="screen"/>
          <a:srcRect/>
          <a:stretch>
            <a:fillRect/>
          </a:stretch>
        </p:blipFill>
        <p:spPr bwMode="auto">
          <a:xfrm>
            <a:off x="0" y="0"/>
            <a:ext cx="6324600" cy="4216400"/>
          </a:xfrm>
          <a:prstGeom prst="rect">
            <a:avLst/>
          </a:prstGeom>
          <a:noFill/>
          <a:ln w="9525">
            <a:noFill/>
            <a:miter lim="800000"/>
            <a:headEnd/>
            <a:tailEnd/>
          </a:ln>
        </p:spPr>
      </p:pic>
      <p:pic>
        <p:nvPicPr>
          <p:cNvPr id="83971" name="Picture 1" descr="IMG_1086.JPG"/>
          <p:cNvPicPr>
            <a:picLocks noChangeAspect="1"/>
          </p:cNvPicPr>
          <p:nvPr/>
        </p:nvPicPr>
        <p:blipFill>
          <a:blip r:embed="rId3" cstate="screen"/>
          <a:srcRect/>
          <a:stretch>
            <a:fillRect/>
          </a:stretch>
        </p:blipFill>
        <p:spPr bwMode="auto">
          <a:xfrm>
            <a:off x="3771900" y="3276600"/>
            <a:ext cx="53721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0"/>
            <a:ext cx="8229600" cy="914400"/>
          </a:xfrm>
        </p:spPr>
        <p:txBody>
          <a:bodyPr/>
          <a:lstStyle/>
          <a:p>
            <a:r>
              <a:rPr lang="en-US" smtClean="0">
                <a:effectLst/>
              </a:rPr>
              <a:t>Grass/Vegetated Swales</a:t>
            </a:r>
          </a:p>
        </p:txBody>
      </p:sp>
      <p:pic>
        <p:nvPicPr>
          <p:cNvPr id="84995" name="Picture 6" descr="C:\Documents and Settings\srodie\My Documents\temp1\146CANON\IMG_4656.JPG"/>
          <p:cNvPicPr>
            <a:picLocks noChangeAspect="1" noChangeArrowheads="1"/>
          </p:cNvPicPr>
          <p:nvPr/>
        </p:nvPicPr>
        <p:blipFill>
          <a:blip r:embed="rId2" cstate="screen"/>
          <a:srcRect/>
          <a:stretch>
            <a:fillRect/>
          </a:stretch>
        </p:blipFill>
        <p:spPr bwMode="auto">
          <a:xfrm>
            <a:off x="3543300" y="3124200"/>
            <a:ext cx="5600700" cy="3733800"/>
          </a:xfrm>
          <a:prstGeom prst="rect">
            <a:avLst/>
          </a:prstGeom>
          <a:noFill/>
          <a:ln w="9525">
            <a:noFill/>
            <a:miter lim="800000"/>
            <a:headEnd/>
            <a:tailEnd/>
          </a:ln>
        </p:spPr>
      </p:pic>
      <p:pic>
        <p:nvPicPr>
          <p:cNvPr id="84996" name="Picture 7" descr="C:\Documents and Settings\srodie\My Documents\Extension\Low Impact Development\stormwater info\Animages\photo6.jpg"/>
          <p:cNvPicPr>
            <a:picLocks noChangeAspect="1" noChangeArrowheads="1"/>
          </p:cNvPicPr>
          <p:nvPr/>
        </p:nvPicPr>
        <p:blipFill>
          <a:blip r:embed="rId3" cstate="screen"/>
          <a:srcRect/>
          <a:stretch>
            <a:fillRect/>
          </a:stretch>
        </p:blipFill>
        <p:spPr bwMode="auto">
          <a:xfrm>
            <a:off x="0" y="838200"/>
            <a:ext cx="4038600" cy="3028950"/>
          </a:xfrm>
          <a:prstGeom prst="rect">
            <a:avLst/>
          </a:prstGeom>
          <a:noFill/>
          <a:ln w="9525">
            <a:noFill/>
            <a:miter lim="800000"/>
            <a:headEnd/>
            <a:tailEnd/>
          </a:ln>
        </p:spPr>
      </p:pic>
      <p:sp>
        <p:nvSpPr>
          <p:cNvPr id="84997" name="TextBox 8"/>
          <p:cNvSpPr txBox="1">
            <a:spLocks noChangeArrowheads="1"/>
          </p:cNvSpPr>
          <p:nvPr/>
        </p:nvSpPr>
        <p:spPr bwMode="auto">
          <a:xfrm>
            <a:off x="4114800" y="1295400"/>
            <a:ext cx="1825625" cy="615950"/>
          </a:xfrm>
          <a:prstGeom prst="rect">
            <a:avLst/>
          </a:prstGeom>
          <a:noFill/>
          <a:ln w="9525">
            <a:noFill/>
            <a:miter lim="800000"/>
            <a:headEnd/>
            <a:tailEnd/>
          </a:ln>
        </p:spPr>
        <p:txBody>
          <a:bodyPr wrap="none">
            <a:spAutoFit/>
          </a:bodyPr>
          <a:lstStyle/>
          <a:p>
            <a:r>
              <a:rPr lang="en-US">
                <a:solidFill>
                  <a:srgbClr val="FFFFFF"/>
                </a:solidFill>
              </a:rPr>
              <a:t>Prairie Crossing</a:t>
            </a:r>
          </a:p>
          <a:p>
            <a:r>
              <a:rPr lang="en-US">
                <a:solidFill>
                  <a:srgbClr val="FFFFFF"/>
                </a:solidFill>
              </a:rPr>
              <a:t>Grayslake, IL</a:t>
            </a:r>
          </a:p>
        </p:txBody>
      </p:sp>
      <p:sp>
        <p:nvSpPr>
          <p:cNvPr id="84998" name="TextBox 9"/>
          <p:cNvSpPr txBox="1">
            <a:spLocks noChangeArrowheads="1"/>
          </p:cNvSpPr>
          <p:nvPr/>
        </p:nvSpPr>
        <p:spPr bwMode="auto">
          <a:xfrm>
            <a:off x="1643063" y="5257800"/>
            <a:ext cx="1741487" cy="615950"/>
          </a:xfrm>
          <a:prstGeom prst="rect">
            <a:avLst/>
          </a:prstGeom>
          <a:noFill/>
          <a:ln w="9525">
            <a:noFill/>
            <a:miter lim="800000"/>
            <a:headEnd/>
            <a:tailEnd/>
          </a:ln>
        </p:spPr>
        <p:txBody>
          <a:bodyPr wrap="none">
            <a:spAutoFit/>
          </a:bodyPr>
          <a:lstStyle/>
          <a:p>
            <a:pPr algn="r"/>
            <a:r>
              <a:rPr lang="en-US">
                <a:solidFill>
                  <a:srgbClr val="FFFFFF"/>
                </a:solidFill>
              </a:rPr>
              <a:t>Bass Pro Shop</a:t>
            </a:r>
          </a:p>
          <a:p>
            <a:pPr algn="r"/>
            <a:r>
              <a:rPr lang="en-US">
                <a:solidFill>
                  <a:srgbClr val="FFFFFF"/>
                </a:solidFill>
              </a:rPr>
              <a:t>Council Bluffs, IA</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l">
              <a:defRPr/>
            </a:pPr>
            <a:r>
              <a:rPr lang="en-US" dirty="0" smtClean="0"/>
              <a:t>Permeable Pavement</a:t>
            </a:r>
          </a:p>
        </p:txBody>
      </p:sp>
      <p:pic>
        <p:nvPicPr>
          <p:cNvPr id="86019" name="Picture 4" descr="Interlocking concrete paver system"/>
          <p:cNvPicPr>
            <a:picLocks noChangeAspect="1" noChangeArrowheads="1"/>
          </p:cNvPicPr>
          <p:nvPr/>
        </p:nvPicPr>
        <p:blipFill>
          <a:blip r:embed="rId3" cstate="screen"/>
          <a:srcRect/>
          <a:stretch>
            <a:fillRect/>
          </a:stretch>
        </p:blipFill>
        <p:spPr bwMode="auto">
          <a:xfrm>
            <a:off x="5943600" y="4343400"/>
            <a:ext cx="2743200" cy="2376488"/>
          </a:xfrm>
          <a:prstGeom prst="rect">
            <a:avLst/>
          </a:prstGeom>
          <a:noFill/>
          <a:ln w="9525">
            <a:noFill/>
            <a:miter lim="800000"/>
            <a:headEnd/>
            <a:tailEnd/>
          </a:ln>
        </p:spPr>
      </p:pic>
      <p:pic>
        <p:nvPicPr>
          <p:cNvPr id="86020" name="Picture 6" descr="IMG_2193"/>
          <p:cNvPicPr>
            <a:picLocks noChangeAspect="1" noChangeArrowheads="1"/>
          </p:cNvPicPr>
          <p:nvPr/>
        </p:nvPicPr>
        <p:blipFill>
          <a:blip r:embed="rId4" cstate="screen"/>
          <a:srcRect/>
          <a:stretch>
            <a:fillRect/>
          </a:stretch>
        </p:blipFill>
        <p:spPr bwMode="auto">
          <a:xfrm>
            <a:off x="5791200" y="1600200"/>
            <a:ext cx="2819400" cy="2211388"/>
          </a:xfrm>
          <a:prstGeom prst="rect">
            <a:avLst/>
          </a:prstGeom>
          <a:noFill/>
          <a:ln w="9525">
            <a:noFill/>
            <a:miter lim="800000"/>
            <a:headEnd/>
            <a:tailEnd/>
          </a:ln>
        </p:spPr>
      </p:pic>
      <p:pic>
        <p:nvPicPr>
          <p:cNvPr id="86021" name="Picture 9" descr="C:\Documents and Settings\srodie\My Documents\Extension\Low Impact Development\stormwater info\Animages\photo7.jpg"/>
          <p:cNvPicPr>
            <a:picLocks noChangeAspect="1" noChangeArrowheads="1"/>
          </p:cNvPicPr>
          <p:nvPr/>
        </p:nvPicPr>
        <p:blipFill>
          <a:blip r:embed="rId5" cstate="screen"/>
          <a:srcRect/>
          <a:stretch>
            <a:fillRect/>
          </a:stretch>
        </p:blipFill>
        <p:spPr bwMode="auto">
          <a:xfrm>
            <a:off x="152400" y="1447800"/>
            <a:ext cx="3454400"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Content Placeholder 4" descr="IMG_2089.JPG"/>
          <p:cNvPicPr>
            <a:picLocks noGrp="1" noChangeAspect="1"/>
          </p:cNvPicPr>
          <p:nvPr>
            <p:ph idx="1"/>
          </p:nvPr>
        </p:nvPicPr>
        <p:blipFill>
          <a:blip r:embed="rId2" cstate="screen"/>
          <a:srcRect/>
          <a:stretch>
            <a:fillRect/>
          </a:stretch>
        </p:blipFill>
        <p:spPr>
          <a:xfrm>
            <a:off x="0" y="0"/>
            <a:ext cx="6096000" cy="4064000"/>
          </a:xfrm>
        </p:spPr>
      </p:pic>
      <p:sp>
        <p:nvSpPr>
          <p:cNvPr id="87043" name="TextBox 5"/>
          <p:cNvSpPr txBox="1">
            <a:spLocks noChangeArrowheads="1"/>
          </p:cNvSpPr>
          <p:nvPr/>
        </p:nvSpPr>
        <p:spPr bwMode="auto">
          <a:xfrm>
            <a:off x="5311775" y="0"/>
            <a:ext cx="3832225" cy="1138238"/>
          </a:xfrm>
          <a:prstGeom prst="rect">
            <a:avLst/>
          </a:prstGeom>
          <a:noFill/>
          <a:ln w="9525">
            <a:noFill/>
            <a:miter lim="800000"/>
            <a:headEnd/>
            <a:tailEnd/>
          </a:ln>
        </p:spPr>
        <p:txBody>
          <a:bodyPr wrap="none">
            <a:spAutoFit/>
          </a:bodyPr>
          <a:lstStyle/>
          <a:p>
            <a:r>
              <a:rPr lang="en-US" sz="2400">
                <a:solidFill>
                  <a:srgbClr val="FFFFFF"/>
                </a:solidFill>
              </a:rPr>
              <a:t>Pervious concrete </a:t>
            </a:r>
          </a:p>
          <a:p>
            <a:r>
              <a:rPr lang="en-US" sz="2400">
                <a:solidFill>
                  <a:srgbClr val="FFFFFF"/>
                </a:solidFill>
              </a:rPr>
              <a:t>Metro Community College</a:t>
            </a:r>
          </a:p>
          <a:p>
            <a:r>
              <a:rPr lang="en-US" sz="2000">
                <a:solidFill>
                  <a:srgbClr val="FFFFFF"/>
                </a:solidFill>
              </a:rPr>
              <a:t>Omaha, NE</a:t>
            </a:r>
          </a:p>
        </p:txBody>
      </p:sp>
      <p:pic>
        <p:nvPicPr>
          <p:cNvPr id="87044" name="Picture 1" descr="IMG_1077.JPG"/>
          <p:cNvPicPr>
            <a:picLocks noChangeAspect="1"/>
          </p:cNvPicPr>
          <p:nvPr/>
        </p:nvPicPr>
        <p:blipFill>
          <a:blip r:embed="rId3" cstate="screen"/>
          <a:srcRect/>
          <a:stretch>
            <a:fillRect/>
          </a:stretch>
        </p:blipFill>
        <p:spPr bwMode="auto">
          <a:xfrm>
            <a:off x="3886200" y="3352800"/>
            <a:ext cx="5257800" cy="3505200"/>
          </a:xfrm>
          <a:prstGeom prst="rect">
            <a:avLst/>
          </a:prstGeom>
          <a:noFill/>
          <a:ln w="9525">
            <a:noFill/>
            <a:miter lim="800000"/>
            <a:headEnd/>
            <a:tailEnd/>
          </a:ln>
        </p:spPr>
      </p:pic>
      <p:sp>
        <p:nvSpPr>
          <p:cNvPr id="87045" name="TextBox 5"/>
          <p:cNvSpPr txBox="1">
            <a:spLocks noChangeArrowheads="1"/>
          </p:cNvSpPr>
          <p:nvPr/>
        </p:nvSpPr>
        <p:spPr bwMode="auto">
          <a:xfrm>
            <a:off x="990600" y="5867400"/>
            <a:ext cx="3800475" cy="769938"/>
          </a:xfrm>
          <a:prstGeom prst="rect">
            <a:avLst/>
          </a:prstGeom>
          <a:noFill/>
          <a:ln w="9525">
            <a:noFill/>
            <a:miter lim="800000"/>
            <a:headEnd/>
            <a:tailEnd/>
          </a:ln>
        </p:spPr>
        <p:txBody>
          <a:bodyPr>
            <a:spAutoFit/>
          </a:bodyPr>
          <a:lstStyle/>
          <a:p>
            <a:pPr algn="r"/>
            <a:r>
              <a:rPr lang="en-US" sz="2400">
                <a:solidFill>
                  <a:srgbClr val="FFFFFF"/>
                </a:solidFill>
              </a:rPr>
              <a:t>Permeable pavers </a:t>
            </a:r>
          </a:p>
          <a:p>
            <a:pPr algn="r"/>
            <a:r>
              <a:rPr lang="en-US" sz="2000">
                <a:solidFill>
                  <a:srgbClr val="FFFFFF"/>
                </a:solidFill>
              </a:rPr>
              <a:t>Council Bluffs, IA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88068" name="Picture 2" descr="C:\Documents and Settings\srodie\My Documents\temp1\10-02-08-02.JPG"/>
          <p:cNvPicPr>
            <a:picLocks noChangeAspect="1" noChangeArrowheads="1"/>
          </p:cNvPicPr>
          <p:nvPr/>
        </p:nvPicPr>
        <p:blipFill>
          <a:blip r:embed="rId2" cstate="screen"/>
          <a:srcRect/>
          <a:stretch>
            <a:fillRect/>
          </a:stretch>
        </p:blipFill>
        <p:spPr bwMode="auto">
          <a:xfrm>
            <a:off x="0" y="0"/>
            <a:ext cx="9142413" cy="6858000"/>
          </a:xfrm>
          <a:prstGeom prst="rect">
            <a:avLst/>
          </a:prstGeom>
          <a:noFill/>
          <a:ln w="9525">
            <a:noFill/>
            <a:miter lim="800000"/>
            <a:headEnd/>
            <a:tailEnd/>
          </a:ln>
        </p:spPr>
      </p:pic>
      <p:sp>
        <p:nvSpPr>
          <p:cNvPr id="5" name="Rectangle 2"/>
          <p:cNvSpPr txBox="1">
            <a:spLocks noChangeArrowheads="1"/>
          </p:cNvSpPr>
          <p:nvPr/>
        </p:nvSpPr>
        <p:spPr bwMode="auto">
          <a:xfrm>
            <a:off x="-304800" y="79375"/>
            <a:ext cx="8229600" cy="1139825"/>
          </a:xfrm>
          <a:prstGeom prst="rect">
            <a:avLst/>
          </a:prstGeom>
          <a:noFill/>
          <a:ln w="9525">
            <a:noFill/>
            <a:miter lim="800000"/>
            <a:headEnd/>
            <a:tailEnd/>
          </a:ln>
          <a:effectLst/>
        </p:spPr>
        <p:txBody>
          <a:bodyPr anchor="ctr" anchorCtr="1"/>
          <a:lstStyle/>
          <a:p>
            <a:pPr>
              <a:defRPr/>
            </a:pPr>
            <a:r>
              <a:rPr lang="en-US" sz="4400" kern="0" dirty="0">
                <a:solidFill>
                  <a:schemeClr val="tx2"/>
                </a:solidFill>
                <a:effectLst>
                  <a:outerShdw blurRad="38100" dist="38100" dir="2700000" algn="tl">
                    <a:srgbClr val="000000"/>
                  </a:outerShdw>
                </a:effectLst>
                <a:latin typeface="+mj-lt"/>
                <a:ea typeface="+mj-ea"/>
                <a:cs typeface="+mj-cs"/>
              </a:rPr>
              <a:t>Green Roof</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C:\Documents and Settings\srodie\My Documents\Extension\Low Impact Development\stormwater info\NETVimages\photo5.JPG"/>
          <p:cNvPicPr>
            <a:picLocks noChangeAspect="1" noChangeArrowheads="1"/>
          </p:cNvPicPr>
          <p:nvPr/>
        </p:nvPicPr>
        <p:blipFill>
          <a:blip r:embed="rId2" cstate="screen"/>
          <a:srcRect/>
          <a:stretch>
            <a:fillRect/>
          </a:stretch>
        </p:blipFill>
        <p:spPr bwMode="auto">
          <a:xfrm>
            <a:off x="0" y="4622800"/>
            <a:ext cx="3352800" cy="2235200"/>
          </a:xfrm>
          <a:prstGeom prst="rect">
            <a:avLst/>
          </a:prstGeom>
          <a:noFill/>
          <a:ln w="9525">
            <a:noFill/>
            <a:miter lim="800000"/>
            <a:headEnd/>
            <a:tailEnd/>
          </a:ln>
        </p:spPr>
      </p:pic>
      <p:pic>
        <p:nvPicPr>
          <p:cNvPr id="89091" name="Picture 4" descr="C:\Documents and Settings\srodie\My Documents\Extension\Low Impact Development\stormwater info\NETVimages\DSCN0041.jpg"/>
          <p:cNvPicPr>
            <a:picLocks noChangeAspect="1" noChangeArrowheads="1"/>
          </p:cNvPicPr>
          <p:nvPr/>
        </p:nvPicPr>
        <p:blipFill>
          <a:blip r:embed="rId3" cstate="screen"/>
          <a:srcRect/>
          <a:stretch>
            <a:fillRect/>
          </a:stretch>
        </p:blipFill>
        <p:spPr bwMode="auto">
          <a:xfrm>
            <a:off x="0" y="911225"/>
            <a:ext cx="3505200" cy="2628900"/>
          </a:xfrm>
          <a:prstGeom prst="rect">
            <a:avLst/>
          </a:prstGeom>
          <a:noFill/>
          <a:ln w="9525">
            <a:noFill/>
            <a:miter lim="800000"/>
            <a:headEnd/>
            <a:tailEnd/>
          </a:ln>
        </p:spPr>
      </p:pic>
      <p:pic>
        <p:nvPicPr>
          <p:cNvPr id="89092" name="Picture 6" descr="C:\Documents and Settings\srodie\My Documents\Extension\Low Impact Development\stormwater info\NETVimages\image26.jpg"/>
          <p:cNvPicPr>
            <a:picLocks noChangeAspect="1" noChangeArrowheads="1"/>
          </p:cNvPicPr>
          <p:nvPr/>
        </p:nvPicPr>
        <p:blipFill>
          <a:blip r:embed="rId4" cstate="screen"/>
          <a:srcRect/>
          <a:stretch>
            <a:fillRect/>
          </a:stretch>
        </p:blipFill>
        <p:spPr bwMode="auto">
          <a:xfrm>
            <a:off x="5715000" y="4286250"/>
            <a:ext cx="3429000" cy="2571750"/>
          </a:xfrm>
          <a:prstGeom prst="rect">
            <a:avLst/>
          </a:prstGeom>
          <a:noFill/>
          <a:ln w="9525">
            <a:noFill/>
            <a:miter lim="800000"/>
            <a:headEnd/>
            <a:tailEnd/>
          </a:ln>
        </p:spPr>
      </p:pic>
      <p:pic>
        <p:nvPicPr>
          <p:cNvPr id="89093" name="Picture 7" descr="C:\Documents and Settings\srodie\My Documents\Extension\Low Impact Development\stormwater info\NETVimages\IMG_1028.jpg"/>
          <p:cNvPicPr>
            <a:picLocks noChangeAspect="1" noChangeArrowheads="1"/>
          </p:cNvPicPr>
          <p:nvPr/>
        </p:nvPicPr>
        <p:blipFill>
          <a:blip r:embed="rId5" cstate="screen"/>
          <a:srcRect/>
          <a:stretch>
            <a:fillRect/>
          </a:stretch>
        </p:blipFill>
        <p:spPr bwMode="auto">
          <a:xfrm>
            <a:off x="5562600" y="911225"/>
            <a:ext cx="3581400" cy="2686050"/>
          </a:xfrm>
          <a:prstGeom prst="rect">
            <a:avLst/>
          </a:prstGeom>
          <a:noFill/>
          <a:ln w="9525">
            <a:noFill/>
            <a:miter lim="800000"/>
            <a:headEnd/>
            <a:tailEnd/>
          </a:ln>
        </p:spPr>
      </p:pic>
      <p:pic>
        <p:nvPicPr>
          <p:cNvPr id="89094" name="Picture 5" descr="C:\Documents and Settings\srodie\My Documents\Extension\Low Impact Development\stormwater info\NETVimages\image23.jpg"/>
          <p:cNvPicPr>
            <a:picLocks noChangeAspect="1" noChangeArrowheads="1"/>
          </p:cNvPicPr>
          <p:nvPr/>
        </p:nvPicPr>
        <p:blipFill>
          <a:blip r:embed="rId6" cstate="screen"/>
          <a:srcRect/>
          <a:stretch>
            <a:fillRect/>
          </a:stretch>
        </p:blipFill>
        <p:spPr bwMode="auto">
          <a:xfrm>
            <a:off x="3276600" y="3124200"/>
            <a:ext cx="2514600" cy="1885950"/>
          </a:xfrm>
          <a:prstGeom prst="rect">
            <a:avLst/>
          </a:prstGeom>
          <a:noFill/>
          <a:ln w="9525">
            <a:noFill/>
            <a:miter lim="800000"/>
            <a:headEnd/>
            <a:tailEnd/>
          </a:ln>
        </p:spPr>
      </p:pic>
      <p:sp>
        <p:nvSpPr>
          <p:cNvPr id="89095" name="TextBox 7"/>
          <p:cNvSpPr txBox="1">
            <a:spLocks noChangeArrowheads="1"/>
          </p:cNvSpPr>
          <p:nvPr/>
        </p:nvSpPr>
        <p:spPr bwMode="auto">
          <a:xfrm>
            <a:off x="0" y="3502025"/>
            <a:ext cx="1547813" cy="307975"/>
          </a:xfrm>
          <a:prstGeom prst="rect">
            <a:avLst/>
          </a:prstGeom>
          <a:noFill/>
          <a:ln w="9525">
            <a:noFill/>
            <a:miter lim="800000"/>
            <a:headEnd/>
            <a:tailEnd/>
          </a:ln>
        </p:spPr>
        <p:txBody>
          <a:bodyPr wrap="none">
            <a:spAutoFit/>
          </a:bodyPr>
          <a:lstStyle/>
          <a:p>
            <a:r>
              <a:rPr lang="en-US" sz="1400">
                <a:solidFill>
                  <a:srgbClr val="FFFFFF"/>
                </a:solidFill>
              </a:rPr>
              <a:t>Council Bluffs, IA</a:t>
            </a:r>
          </a:p>
        </p:txBody>
      </p:sp>
      <p:sp>
        <p:nvSpPr>
          <p:cNvPr id="89096" name="TextBox 8"/>
          <p:cNvSpPr txBox="1">
            <a:spLocks noChangeArrowheads="1"/>
          </p:cNvSpPr>
          <p:nvPr/>
        </p:nvSpPr>
        <p:spPr bwMode="auto">
          <a:xfrm>
            <a:off x="7904163" y="3578225"/>
            <a:ext cx="1239837" cy="307975"/>
          </a:xfrm>
          <a:prstGeom prst="rect">
            <a:avLst/>
          </a:prstGeom>
          <a:noFill/>
          <a:ln w="9525">
            <a:noFill/>
            <a:miter lim="800000"/>
            <a:headEnd/>
            <a:tailEnd/>
          </a:ln>
        </p:spPr>
        <p:txBody>
          <a:bodyPr wrap="none">
            <a:spAutoFit/>
          </a:bodyPr>
          <a:lstStyle/>
          <a:p>
            <a:r>
              <a:rPr lang="en-US" sz="1400">
                <a:solidFill>
                  <a:srgbClr val="FFFFFF"/>
                </a:solidFill>
              </a:rPr>
              <a:t>Grayslake, IL</a:t>
            </a:r>
          </a:p>
        </p:txBody>
      </p:sp>
      <p:sp>
        <p:nvSpPr>
          <p:cNvPr id="89097" name="TextBox 9"/>
          <p:cNvSpPr txBox="1">
            <a:spLocks noChangeArrowheads="1"/>
          </p:cNvSpPr>
          <p:nvPr/>
        </p:nvSpPr>
        <p:spPr bwMode="auto">
          <a:xfrm>
            <a:off x="8042275" y="3962400"/>
            <a:ext cx="1101725" cy="307975"/>
          </a:xfrm>
          <a:prstGeom prst="rect">
            <a:avLst/>
          </a:prstGeom>
          <a:noFill/>
          <a:ln w="9525">
            <a:noFill/>
            <a:miter lim="800000"/>
            <a:headEnd/>
            <a:tailEnd/>
          </a:ln>
        </p:spPr>
        <p:txBody>
          <a:bodyPr wrap="none">
            <a:spAutoFit/>
          </a:bodyPr>
          <a:lstStyle/>
          <a:p>
            <a:r>
              <a:rPr lang="en-US" sz="1400">
                <a:solidFill>
                  <a:srgbClr val="FFFFFF"/>
                </a:solidFill>
              </a:rPr>
              <a:t>Lincoln, NE</a:t>
            </a:r>
          </a:p>
        </p:txBody>
      </p:sp>
      <p:sp>
        <p:nvSpPr>
          <p:cNvPr id="89098" name="TextBox 10"/>
          <p:cNvSpPr txBox="1">
            <a:spLocks noChangeArrowheads="1"/>
          </p:cNvSpPr>
          <p:nvPr/>
        </p:nvSpPr>
        <p:spPr bwMode="auto">
          <a:xfrm>
            <a:off x="0" y="4343400"/>
            <a:ext cx="1516063" cy="307975"/>
          </a:xfrm>
          <a:prstGeom prst="rect">
            <a:avLst/>
          </a:prstGeom>
          <a:noFill/>
          <a:ln w="9525">
            <a:noFill/>
            <a:miter lim="800000"/>
            <a:headEnd/>
            <a:tailEnd/>
          </a:ln>
        </p:spPr>
        <p:txBody>
          <a:bodyPr wrap="none">
            <a:spAutoFit/>
          </a:bodyPr>
          <a:lstStyle/>
          <a:p>
            <a:r>
              <a:rPr lang="en-US" sz="1400">
                <a:solidFill>
                  <a:srgbClr val="FFFFFF"/>
                </a:solidFill>
              </a:rPr>
              <a:t>Kansas City, MO</a:t>
            </a:r>
          </a:p>
        </p:txBody>
      </p:sp>
      <p:sp>
        <p:nvSpPr>
          <p:cNvPr id="89099" name="TextBox 11"/>
          <p:cNvSpPr txBox="1">
            <a:spLocks noChangeArrowheads="1"/>
          </p:cNvSpPr>
          <p:nvPr/>
        </p:nvSpPr>
        <p:spPr bwMode="auto">
          <a:xfrm>
            <a:off x="3810000" y="5029200"/>
            <a:ext cx="1547813" cy="307975"/>
          </a:xfrm>
          <a:prstGeom prst="rect">
            <a:avLst/>
          </a:prstGeom>
          <a:noFill/>
          <a:ln w="9525">
            <a:noFill/>
            <a:miter lim="800000"/>
            <a:headEnd/>
            <a:tailEnd/>
          </a:ln>
        </p:spPr>
        <p:txBody>
          <a:bodyPr wrap="none">
            <a:spAutoFit/>
          </a:bodyPr>
          <a:lstStyle/>
          <a:p>
            <a:r>
              <a:rPr lang="en-US" sz="1400">
                <a:solidFill>
                  <a:srgbClr val="FFFFFF"/>
                </a:solidFill>
              </a:rPr>
              <a:t>Council Bluffs, IA</a:t>
            </a:r>
          </a:p>
        </p:txBody>
      </p:sp>
      <p:sp>
        <p:nvSpPr>
          <p:cNvPr id="89100" name="Rectangle 4"/>
          <p:cNvSpPr>
            <a:spLocks noGrp="1" noChangeArrowheads="1"/>
          </p:cNvSpPr>
          <p:nvPr>
            <p:ph type="title"/>
          </p:nvPr>
        </p:nvSpPr>
        <p:spPr>
          <a:xfrm>
            <a:off x="500063" y="0"/>
            <a:ext cx="8229600" cy="914400"/>
          </a:xfrm>
        </p:spPr>
        <p:txBody>
          <a:bodyPr/>
          <a:lstStyle/>
          <a:p>
            <a:r>
              <a:rPr lang="en-US" smtClean="0">
                <a:effectLst/>
              </a:rPr>
              <a:t>Rain Gardens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t>Look like nature…..</a:t>
            </a:r>
            <a:br>
              <a:rPr lang="en-US" dirty="0" smtClean="0"/>
            </a:br>
            <a:r>
              <a:rPr lang="en-US" dirty="0" smtClean="0"/>
              <a:t>but not too much</a:t>
            </a:r>
          </a:p>
        </p:txBody>
      </p:sp>
      <p:sp>
        <p:nvSpPr>
          <p:cNvPr id="3" name="Content Placeholder 2"/>
          <p:cNvSpPr>
            <a:spLocks noGrp="1"/>
          </p:cNvSpPr>
          <p:nvPr>
            <p:ph idx="1"/>
          </p:nvPr>
        </p:nvSpPr>
        <p:spPr>
          <a:xfrm>
            <a:off x="1143000" y="1600200"/>
            <a:ext cx="7086600" cy="5257800"/>
          </a:xfrm>
        </p:spPr>
        <p:txBody>
          <a:bodyPr/>
          <a:lstStyle/>
          <a:p>
            <a:pPr>
              <a:defRPr/>
            </a:pPr>
            <a:r>
              <a:rPr lang="en-US" b="1" dirty="0" smtClean="0"/>
              <a:t>Critical to understand client and public biases and expectation for natural landscape character  </a:t>
            </a:r>
          </a:p>
          <a:p>
            <a:pPr>
              <a:defRPr/>
            </a:pPr>
            <a:r>
              <a:rPr lang="en-US" dirty="0" smtClean="0"/>
              <a:t>“Well-behaved” nature</a:t>
            </a:r>
          </a:p>
          <a:p>
            <a:pPr lvl="1">
              <a:defRPr/>
            </a:pPr>
            <a:r>
              <a:rPr lang="en-US" dirty="0" smtClean="0"/>
              <a:t>physically possible? </a:t>
            </a:r>
          </a:p>
          <a:p>
            <a:pPr lvl="1">
              <a:defRPr/>
            </a:pPr>
            <a:r>
              <a:rPr lang="en-US" dirty="0" smtClean="0"/>
              <a:t>potentially high maintenance and inputs</a:t>
            </a:r>
          </a:p>
          <a:p>
            <a:pPr>
              <a:defRPr/>
            </a:pPr>
            <a:r>
              <a:rPr lang="en-US" dirty="0" smtClean="0"/>
              <a:t>“Natural nature” - not necessarily low maintenance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s15a.JPG"/>
          <p:cNvPicPr>
            <a:picLocks noChangeAspect="1"/>
          </p:cNvPicPr>
          <p:nvPr/>
        </p:nvPicPr>
        <p:blipFill>
          <a:blip r:embed="rId2" cstate="screen"/>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DSCN1093.JPG"/>
          <p:cNvPicPr>
            <a:picLocks noChangeAspect="1"/>
          </p:cNvPicPr>
          <p:nvPr/>
        </p:nvPicPr>
        <p:blipFill>
          <a:blip r:embed="rId2" cstate="screen"/>
          <a:srcRect/>
          <a:stretch>
            <a:fillRect/>
          </a:stretch>
        </p:blipFill>
        <p:spPr bwMode="auto">
          <a:xfrm>
            <a:off x="-381000" y="-1524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srcRect/>
          <a:stretch>
            <a:fillRect/>
          </a:stretch>
        </p:blipFill>
        <p:spPr bwMode="auto">
          <a:xfrm>
            <a:off x="4643438" y="838200"/>
            <a:ext cx="4160837" cy="2654300"/>
          </a:xfrm>
          <a:prstGeom prst="rect">
            <a:avLst/>
          </a:prstGeom>
          <a:noFill/>
          <a:ln w="19050">
            <a:solidFill>
              <a:srgbClr val="000000"/>
            </a:solidFill>
            <a:miter lim="800000"/>
            <a:headEnd/>
            <a:tailEnd/>
          </a:ln>
        </p:spPr>
      </p:pic>
      <p:pic>
        <p:nvPicPr>
          <p:cNvPr id="3" name="Picture 2" descr="C:\Documents and Settings\dshelton2\My Documents\My Pictures\Current Camera - 10-5-09\IMG_0842.JPG"/>
          <p:cNvPicPr>
            <a:picLocks noChangeAspect="1" noChangeArrowheads="1"/>
          </p:cNvPicPr>
          <p:nvPr/>
        </p:nvPicPr>
        <p:blipFill>
          <a:blip r:embed="rId3" cstate="screen"/>
          <a:srcRect/>
          <a:stretch>
            <a:fillRect/>
          </a:stretch>
        </p:blipFill>
        <p:spPr bwMode="auto">
          <a:xfrm>
            <a:off x="4648200" y="3886200"/>
            <a:ext cx="4156075" cy="2651125"/>
          </a:xfrm>
          <a:prstGeom prst="rect">
            <a:avLst/>
          </a:prstGeom>
          <a:noFill/>
          <a:ln w="19050">
            <a:solidFill>
              <a:srgbClr val="000000"/>
            </a:solidFill>
            <a:miter lim="800000"/>
            <a:headEnd/>
            <a:tailEnd/>
          </a:ln>
        </p:spPr>
      </p:pic>
      <p:sp>
        <p:nvSpPr>
          <p:cNvPr id="4" name="Text Box 2"/>
          <p:cNvSpPr txBox="1">
            <a:spLocks noChangeArrowheads="1"/>
          </p:cNvSpPr>
          <p:nvPr/>
        </p:nvSpPr>
        <p:spPr bwMode="auto">
          <a:xfrm>
            <a:off x="455613" y="455613"/>
            <a:ext cx="8226425" cy="5640387"/>
          </a:xfrm>
          <a:prstGeom prst="rect">
            <a:avLst/>
          </a:prstGeom>
          <a:noFill/>
          <a:ln w="38100">
            <a:noFill/>
            <a:miter lim="800000"/>
            <a:headEnd/>
            <a:tailEnd/>
          </a:ln>
          <a:effectLst/>
        </p:spPr>
        <p:txBody>
          <a:bodyPr lIns="57150" tIns="28575" rIns="57150" bIns="28575"/>
          <a:lstStyle/>
          <a:p>
            <a:pPr defTabSz="571500">
              <a:tabLst>
                <a:tab pos="517525" algn="l"/>
              </a:tabLst>
              <a:defRPr/>
            </a:pPr>
            <a:r>
              <a:rPr lang="en-US" sz="3600" b="1" dirty="0">
                <a:solidFill>
                  <a:srgbClr val="FFFF00"/>
                </a:solidFill>
                <a:effectLst>
                  <a:outerShdw blurRad="25400" dist="63500" dir="2400000" algn="tl">
                    <a:srgbClr val="000000"/>
                  </a:outerShdw>
                </a:effectLst>
                <a:latin typeface="Arial" charset="0"/>
              </a:rPr>
              <a:t>Background</a:t>
            </a:r>
          </a:p>
          <a:p>
            <a:pPr marL="280988" defTabSz="571500">
              <a:tabLst>
                <a:tab pos="517525" algn="l"/>
              </a:tabLst>
              <a:defRPr/>
            </a:pPr>
            <a:r>
              <a:rPr lang="en-US" sz="3000" b="1" dirty="0">
                <a:effectLst>
                  <a:outerShdw blurRad="25400" dist="63500" dir="2400000" algn="tl">
                    <a:srgbClr val="000000"/>
                  </a:outerShdw>
                </a:effectLst>
                <a:latin typeface="Arial" charset="0"/>
              </a:rPr>
              <a:t>Traditional management approaches treat stormwater in developed landscapes as a problem to be conveyed away as quickly as possible with “gray infrastructure” (curbs, gutters, storm drains, etc.). </a:t>
            </a:r>
          </a:p>
          <a:p>
            <a:pPr marL="280988" defTabSz="571500">
              <a:tabLst>
                <a:tab pos="517525" algn="l"/>
              </a:tabLst>
              <a:defRPr/>
            </a:pPr>
            <a:endParaRPr lang="en-US" sz="3000" b="1" dirty="0">
              <a:effectLst>
                <a:outerShdw blurRad="25400" dist="63500" dir="2400000" algn="tl">
                  <a:srgbClr val="000000"/>
                </a:outerShdw>
              </a:effectLst>
              <a:latin typeface="Arial" charset="0"/>
            </a:endParaRPr>
          </a:p>
          <a:p>
            <a:pPr marL="280988" defTabSz="571500">
              <a:tabLst>
                <a:tab pos="517525" algn="l"/>
              </a:tabLst>
              <a:defRPr/>
            </a:pPr>
            <a:r>
              <a:rPr lang="en-US" sz="3000" b="1" dirty="0">
                <a:effectLst>
                  <a:outerShdw blurRad="25400" dist="63500" dir="2400000" algn="tl">
                    <a:srgbClr val="000000"/>
                  </a:outerShdw>
                </a:effectLst>
                <a:latin typeface="Arial" charset="0"/>
              </a:rPr>
              <a:t>The new stormwater paradigm views runoff as a resource to be retained with green infrastructure (rain gardens, </a:t>
            </a:r>
            <a:r>
              <a:rPr lang="en-US" sz="3000" b="1" dirty="0" err="1">
                <a:effectLst>
                  <a:outerShdw blurRad="25400" dist="63500" dir="2400000" algn="tl">
                    <a:srgbClr val="000000"/>
                  </a:outerShdw>
                </a:effectLst>
                <a:latin typeface="Arial" charset="0"/>
              </a:rPr>
              <a:t>bioswales</a:t>
            </a:r>
            <a:r>
              <a:rPr lang="en-US" sz="3000" b="1" dirty="0">
                <a:effectLst>
                  <a:outerShdw blurRad="25400" dist="63500" dir="2400000" algn="tl">
                    <a:srgbClr val="000000"/>
                  </a:outerShdw>
                </a:effectLst>
                <a:latin typeface="Arial" charset="0"/>
              </a:rPr>
              <a:t>, rain barrels, eco roofs, </a:t>
            </a:r>
            <a:r>
              <a:rPr lang="en-US" sz="3000" b="1" dirty="0" err="1">
                <a:effectLst>
                  <a:outerShdw blurRad="25400" dist="63500" dir="2400000" algn="tl">
                    <a:srgbClr val="000000"/>
                  </a:outerShdw>
                </a:effectLst>
                <a:latin typeface="Arial" charset="0"/>
              </a:rPr>
              <a:t>bioretention</a:t>
            </a:r>
            <a:r>
              <a:rPr lang="en-US" sz="3000" b="1" dirty="0">
                <a:effectLst>
                  <a:outerShdw blurRad="25400" dist="63500" dir="2400000" algn="tl">
                    <a:srgbClr val="000000"/>
                  </a:outerShdw>
                </a:effectLst>
                <a:latin typeface="Arial" charset="0"/>
              </a:rPr>
              <a:t> cells, etc.) and used on-site or allowed to infiltrate.</a:t>
            </a:r>
            <a:endParaRPr lang="en-US" sz="3000" b="1" dirty="0">
              <a:solidFill>
                <a:srgbClr val="FFFF00"/>
              </a:solidFill>
              <a:effectLst>
                <a:outerShdw blurRad="25400" dist="63500" dir="24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500"/>
                                        <p:tgtEl>
                                          <p:spTgt spid="4">
                                            <p:txEl>
                                              <p:pRg st="1" end="1"/>
                                            </p:txEl>
                                          </p:spTgt>
                                        </p:tgtEl>
                                      </p:cBhvr>
                                    </p:animEffect>
                                    <p:set>
                                      <p:cBhvr>
                                        <p:cTn id="14"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DSCN1082small.jpg"/>
          <p:cNvPicPr>
            <a:picLocks noChangeAspect="1"/>
          </p:cNvPicPr>
          <p:nvPr/>
        </p:nvPicPr>
        <p:blipFill>
          <a:blip r:embed="rId2" cstate="screen"/>
          <a:srcRect/>
          <a:stretch>
            <a:fillRect/>
          </a:stretch>
        </p:blipFill>
        <p:spPr bwMode="auto">
          <a:xfrm>
            <a:off x="0" y="782638"/>
            <a:ext cx="9144000" cy="462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52475"/>
          </a:xfrm>
        </p:spPr>
        <p:txBody>
          <a:bodyPr/>
          <a:lstStyle/>
          <a:p>
            <a:pPr>
              <a:defRPr/>
            </a:pPr>
            <a:r>
              <a:rPr lang="en-US" dirty="0" smtClean="0"/>
              <a:t>Plant Massing</a:t>
            </a:r>
            <a:endParaRPr lang="en-US" dirty="0"/>
          </a:p>
        </p:txBody>
      </p:sp>
      <p:pic>
        <p:nvPicPr>
          <p:cNvPr id="94211" name="Picture 4" descr="s20.JPG"/>
          <p:cNvPicPr>
            <a:picLocks noChangeAspect="1"/>
          </p:cNvPicPr>
          <p:nvPr/>
        </p:nvPicPr>
        <p:blipFill>
          <a:blip r:embed="rId2" cstate="screen"/>
          <a:srcRect/>
          <a:stretch>
            <a:fillRect/>
          </a:stretch>
        </p:blipFill>
        <p:spPr bwMode="auto">
          <a:xfrm>
            <a:off x="4238625" y="3587750"/>
            <a:ext cx="4905375" cy="3270250"/>
          </a:xfrm>
          <a:prstGeom prst="rect">
            <a:avLst/>
          </a:prstGeom>
          <a:noFill/>
          <a:ln w="28575">
            <a:solidFill>
              <a:srgbClr val="92D050"/>
            </a:solidFill>
            <a:miter lim="800000"/>
            <a:headEnd/>
            <a:tailEnd/>
          </a:ln>
        </p:spPr>
      </p:pic>
      <p:pic>
        <p:nvPicPr>
          <p:cNvPr id="94212" name="Picture 3" descr="s2a.JPG"/>
          <p:cNvPicPr>
            <a:picLocks noChangeAspect="1"/>
          </p:cNvPicPr>
          <p:nvPr/>
        </p:nvPicPr>
        <p:blipFill>
          <a:blip r:embed="rId3" cstate="screen"/>
          <a:srcRect/>
          <a:stretch>
            <a:fillRect/>
          </a:stretch>
        </p:blipFill>
        <p:spPr bwMode="auto">
          <a:xfrm>
            <a:off x="0" y="1066800"/>
            <a:ext cx="4462463" cy="2974975"/>
          </a:xfrm>
          <a:prstGeom prst="rect">
            <a:avLst/>
          </a:prstGeom>
          <a:noFill/>
          <a:ln w="28575">
            <a:solidFill>
              <a:srgbClr val="92D050"/>
            </a:solid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20763"/>
          </a:xfrm>
        </p:spPr>
        <p:txBody>
          <a:bodyPr/>
          <a:lstStyle/>
          <a:p>
            <a:pPr>
              <a:defRPr/>
            </a:pPr>
            <a:r>
              <a:rPr lang="en-US" dirty="0" smtClean="0"/>
              <a:t>Defined Edges</a:t>
            </a:r>
            <a:endParaRPr lang="en-US" dirty="0"/>
          </a:p>
        </p:txBody>
      </p:sp>
      <p:sp>
        <p:nvSpPr>
          <p:cNvPr id="3" name="Content Placeholder 2"/>
          <p:cNvSpPr>
            <a:spLocks noGrp="1"/>
          </p:cNvSpPr>
          <p:nvPr>
            <p:ph idx="1"/>
          </p:nvPr>
        </p:nvSpPr>
        <p:spPr/>
        <p:txBody>
          <a:bodyPr/>
          <a:lstStyle/>
          <a:p>
            <a:pPr>
              <a:defRPr/>
            </a:pPr>
            <a:endParaRPr lang="en-US"/>
          </a:p>
        </p:txBody>
      </p:sp>
      <p:pic>
        <p:nvPicPr>
          <p:cNvPr id="95236" name="Picture 2"/>
          <p:cNvPicPr>
            <a:picLocks noChangeAspect="1" noChangeArrowheads="1"/>
          </p:cNvPicPr>
          <p:nvPr/>
        </p:nvPicPr>
        <p:blipFill>
          <a:blip r:embed="rId2" cstate="screen"/>
          <a:srcRect/>
          <a:stretch>
            <a:fillRect/>
          </a:stretch>
        </p:blipFill>
        <p:spPr bwMode="auto">
          <a:xfrm>
            <a:off x="228600" y="1066800"/>
            <a:ext cx="8686800" cy="579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3075" name="Picture 3" descr="J:\stormwater\raingardenmanual\S7\S7-1a.jpg"/>
          <p:cNvPicPr>
            <a:picLocks noChangeAspect="1" noChangeArrowheads="1"/>
          </p:cNvPicPr>
          <p:nvPr/>
        </p:nvPicPr>
        <p:blipFill>
          <a:blip r:embed="rId2" cstate="screen"/>
          <a:srcRect/>
          <a:stretch>
            <a:fillRect/>
          </a:stretch>
        </p:blipFill>
        <p:spPr bwMode="auto">
          <a:xfrm>
            <a:off x="381000" y="609600"/>
            <a:ext cx="8296275" cy="5486400"/>
          </a:xfrm>
          <a:prstGeom prst="rect">
            <a:avLst/>
          </a:prstGeom>
          <a:noFill/>
          <a:ln w="9525">
            <a:noFill/>
            <a:miter lim="800000"/>
            <a:headEnd/>
            <a:tailEnd/>
          </a:ln>
        </p:spPr>
      </p:pic>
      <p:pic>
        <p:nvPicPr>
          <p:cNvPr id="5" name="Picture 2" descr="J:\stormwater\raingardenmanual\S7\S7-1b.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descr="usfsecosystem.jpg"/>
          <p:cNvPicPr>
            <a:picLocks noChangeAspect="1"/>
          </p:cNvPicPr>
          <p:nvPr/>
        </p:nvPicPr>
        <p:blipFill>
          <a:blip r:embed="rId2" cstate="screen"/>
          <a:srcRect/>
          <a:stretch>
            <a:fillRect/>
          </a:stretch>
        </p:blipFill>
        <p:spPr bwMode="auto">
          <a:xfrm>
            <a:off x="0" y="495300"/>
            <a:ext cx="9144000" cy="5676900"/>
          </a:xfrm>
          <a:prstGeom prst="rect">
            <a:avLst/>
          </a:prstGeom>
          <a:noFill/>
          <a:ln w="9525">
            <a:noFill/>
            <a:miter lim="800000"/>
            <a:headEnd/>
            <a:tailEnd/>
          </a:ln>
        </p:spPr>
      </p:pic>
      <p:sp>
        <p:nvSpPr>
          <p:cNvPr id="3" name="TextBox 2"/>
          <p:cNvSpPr txBox="1"/>
          <p:nvPr/>
        </p:nvSpPr>
        <p:spPr>
          <a:xfrm>
            <a:off x="685800" y="4179888"/>
            <a:ext cx="7772400" cy="1631950"/>
          </a:xfrm>
          <a:prstGeom prst="rect">
            <a:avLst/>
          </a:prstGeom>
          <a:solidFill>
            <a:schemeClr val="accent2">
              <a:lumMod val="50000"/>
            </a:schemeClr>
          </a:solidFill>
        </p:spPr>
        <p:txBody>
          <a:bodyPr>
            <a:spAutoFit/>
          </a:bodyPr>
          <a:lstStyle/>
          <a:p>
            <a:pPr>
              <a:defRPr/>
            </a:pPr>
            <a:r>
              <a:rPr lang="en-US" sz="2000" i="1" dirty="0">
                <a:solidFill>
                  <a:srgbClr val="FFFFFF"/>
                </a:solidFill>
                <a:latin typeface="Arial" charset="0"/>
              </a:rPr>
              <a:t>Taken for granted as public benefits, ecosystem services (air and water purification, flood and climate regulation, biodiversity, scenic resources, etc.)  lack a formal market and are traditionally absent from society’s balance sheet. As a result, their critical contributions </a:t>
            </a:r>
            <a:r>
              <a:rPr lang="en-US" sz="2000" i="1" dirty="0" smtClean="0">
                <a:solidFill>
                  <a:srgbClr val="FFFFFF"/>
                </a:solidFill>
                <a:latin typeface="Arial" charset="0"/>
              </a:rPr>
              <a:t>are </a:t>
            </a:r>
            <a:r>
              <a:rPr lang="en-US" sz="2000" i="1" dirty="0">
                <a:solidFill>
                  <a:srgbClr val="FFFFFF"/>
                </a:solidFill>
                <a:latin typeface="Arial" charset="0"/>
              </a:rPr>
              <a:t>overlooked in public, corporate and individual </a:t>
            </a:r>
            <a:r>
              <a:rPr lang="en-US" sz="2000" i="1" dirty="0" smtClean="0">
                <a:solidFill>
                  <a:srgbClr val="FFFFFF"/>
                </a:solidFill>
                <a:latin typeface="Arial" charset="0"/>
              </a:rPr>
              <a:t>decision making</a:t>
            </a:r>
            <a:r>
              <a:rPr lang="en-US" sz="2000" i="1" dirty="0">
                <a:solidFill>
                  <a:srgbClr val="FFFFFF"/>
                </a:solidFill>
                <a:latin typeface="Arial" charset="0"/>
              </a:rPr>
              <a:t>.</a:t>
            </a:r>
          </a:p>
        </p:txBody>
      </p:sp>
      <p:sp>
        <p:nvSpPr>
          <p:cNvPr id="97284" name="Rectangle 3"/>
          <p:cNvSpPr>
            <a:spLocks noChangeArrowheads="1"/>
          </p:cNvSpPr>
          <p:nvPr/>
        </p:nvSpPr>
        <p:spPr bwMode="auto">
          <a:xfrm>
            <a:off x="4495800" y="6443663"/>
            <a:ext cx="4572000" cy="261937"/>
          </a:xfrm>
          <a:prstGeom prst="rect">
            <a:avLst/>
          </a:prstGeom>
          <a:noFill/>
          <a:ln w="9525">
            <a:noFill/>
            <a:miter lim="800000"/>
            <a:headEnd/>
            <a:tailEnd/>
          </a:ln>
        </p:spPr>
        <p:txBody>
          <a:bodyPr>
            <a:spAutoFit/>
          </a:bodyPr>
          <a:lstStyle/>
          <a:p>
            <a:r>
              <a:rPr lang="en-US" sz="1100">
                <a:solidFill>
                  <a:srgbClr val="0068AE"/>
                </a:solidFill>
              </a:rPr>
              <a:t>http://www.fs.fed.us/ecosystemservices/pdf/ecosystem-services.pdf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idx="1"/>
          </p:nvPr>
        </p:nvSpPr>
        <p:spPr>
          <a:xfrm>
            <a:off x="457200" y="1066800"/>
            <a:ext cx="8229600" cy="4525963"/>
          </a:xfrm>
        </p:spPr>
        <p:txBody>
          <a:bodyPr/>
          <a:lstStyle/>
          <a:p>
            <a:pPr>
              <a:buFont typeface="Arial" charset="0"/>
              <a:buChar char="•"/>
              <a:defRPr/>
            </a:pPr>
            <a:endParaRPr lang="en-US" smtClean="0"/>
          </a:p>
        </p:txBody>
      </p:sp>
      <p:pic>
        <p:nvPicPr>
          <p:cNvPr id="98307" name="Picture 3"/>
          <p:cNvPicPr>
            <a:picLocks noChangeAspect="1" noChangeArrowheads="1"/>
          </p:cNvPicPr>
          <p:nvPr/>
        </p:nvPicPr>
        <p:blipFill>
          <a:blip r:embed="rId2" cstate="screen"/>
          <a:srcRect/>
          <a:stretch>
            <a:fillRect/>
          </a:stretch>
        </p:blipFill>
        <p:spPr bwMode="auto">
          <a:xfrm>
            <a:off x="0" y="609600"/>
            <a:ext cx="9144000" cy="5943600"/>
          </a:xfrm>
          <a:prstGeom prst="rect">
            <a:avLst/>
          </a:prstGeom>
          <a:noFill/>
          <a:ln w="9525">
            <a:noFill/>
            <a:miter lim="800000"/>
            <a:headEnd/>
            <a:tailEnd/>
          </a:ln>
        </p:spPr>
      </p:pic>
      <p:sp>
        <p:nvSpPr>
          <p:cNvPr id="184324" name="Text Box 4"/>
          <p:cNvSpPr txBox="1">
            <a:spLocks noChangeArrowheads="1"/>
          </p:cNvSpPr>
          <p:nvPr/>
        </p:nvSpPr>
        <p:spPr bwMode="auto">
          <a:xfrm>
            <a:off x="2201863" y="3124200"/>
            <a:ext cx="2979737" cy="2262188"/>
          </a:xfrm>
          <a:prstGeom prst="rect">
            <a:avLst/>
          </a:prstGeom>
          <a:solidFill>
            <a:srgbClr val="336600">
              <a:alpha val="85881"/>
            </a:srgbClr>
          </a:solidFill>
          <a:ln w="19050">
            <a:solidFill>
              <a:srgbClr val="C00000"/>
            </a:solidFill>
            <a:miter lim="800000"/>
            <a:headEnd/>
            <a:tailEnd/>
          </a:ln>
        </p:spPr>
        <p:txBody>
          <a:bodyPr>
            <a:spAutoFit/>
          </a:bodyPr>
          <a:lstStyle/>
          <a:p>
            <a:pPr>
              <a:spcBef>
                <a:spcPct val="50000"/>
              </a:spcBef>
            </a:pPr>
            <a:r>
              <a:rPr lang="en-US" sz="2400" b="1">
                <a:solidFill>
                  <a:srgbClr val="FFFFFF"/>
                </a:solidFill>
              </a:rPr>
              <a:t>Hydrology</a:t>
            </a:r>
          </a:p>
          <a:p>
            <a:pPr>
              <a:spcBef>
                <a:spcPct val="50000"/>
              </a:spcBef>
            </a:pPr>
            <a:r>
              <a:rPr lang="en-US" sz="1800" b="1">
                <a:solidFill>
                  <a:srgbClr val="FFFF66"/>
                </a:solidFill>
              </a:rPr>
              <a:t>Soils</a:t>
            </a:r>
          </a:p>
          <a:p>
            <a:pPr>
              <a:spcBef>
                <a:spcPct val="50000"/>
              </a:spcBef>
            </a:pPr>
            <a:r>
              <a:rPr lang="en-US" sz="1800" b="1">
                <a:solidFill>
                  <a:srgbClr val="FFFF66"/>
                </a:solidFill>
              </a:rPr>
              <a:t>Vegetation</a:t>
            </a:r>
          </a:p>
          <a:p>
            <a:pPr>
              <a:spcBef>
                <a:spcPct val="50000"/>
              </a:spcBef>
            </a:pPr>
            <a:r>
              <a:rPr lang="en-US" sz="1800" b="1">
                <a:solidFill>
                  <a:srgbClr val="FFFF66"/>
                </a:solidFill>
              </a:rPr>
              <a:t>Materials</a:t>
            </a:r>
          </a:p>
          <a:p>
            <a:pPr>
              <a:spcBef>
                <a:spcPct val="50000"/>
              </a:spcBef>
            </a:pPr>
            <a:r>
              <a:rPr lang="en-US" sz="2400" b="1">
                <a:solidFill>
                  <a:srgbClr val="FFFFFF"/>
                </a:solidFill>
              </a:rPr>
              <a:t>Human Well-being                                                             </a:t>
            </a:r>
          </a:p>
        </p:txBody>
      </p:sp>
      <p:sp>
        <p:nvSpPr>
          <p:cNvPr id="184325" name="Line 5"/>
          <p:cNvSpPr>
            <a:spLocks noChangeShapeType="1"/>
          </p:cNvSpPr>
          <p:nvPr/>
        </p:nvSpPr>
        <p:spPr bwMode="auto">
          <a:xfrm flipV="1">
            <a:off x="0" y="3124200"/>
            <a:ext cx="2187575" cy="1752600"/>
          </a:xfrm>
          <a:prstGeom prst="line">
            <a:avLst/>
          </a:prstGeom>
          <a:noFill/>
          <a:ln w="38100">
            <a:solidFill>
              <a:srgbClr val="C00000"/>
            </a:solidFill>
            <a:round/>
            <a:headEnd/>
            <a:tailEnd/>
          </a:ln>
        </p:spPr>
        <p:txBody>
          <a:bodyPr/>
          <a:lstStyle/>
          <a:p>
            <a:endParaRPr lang="en-US"/>
          </a:p>
        </p:txBody>
      </p:sp>
      <p:sp>
        <p:nvSpPr>
          <p:cNvPr id="184326" name="Line 6"/>
          <p:cNvSpPr>
            <a:spLocks noChangeShapeType="1"/>
          </p:cNvSpPr>
          <p:nvPr/>
        </p:nvSpPr>
        <p:spPr bwMode="auto">
          <a:xfrm flipV="1">
            <a:off x="1295400" y="5410200"/>
            <a:ext cx="3886200" cy="533400"/>
          </a:xfrm>
          <a:prstGeom prst="line">
            <a:avLst/>
          </a:prstGeom>
          <a:noFill/>
          <a:ln w="38100">
            <a:solidFill>
              <a:srgbClr val="C00000"/>
            </a:solidFill>
            <a:round/>
            <a:headEnd/>
            <a:tailEnd/>
          </a:ln>
        </p:spPr>
        <p:txBody>
          <a:bodyPr/>
          <a:lstStyle/>
          <a:p>
            <a:endParaRPr lang="en-US"/>
          </a:p>
        </p:txBody>
      </p:sp>
      <p:sp>
        <p:nvSpPr>
          <p:cNvPr id="184327" name="Rectangle 7"/>
          <p:cNvSpPr>
            <a:spLocks noChangeArrowheads="1"/>
          </p:cNvSpPr>
          <p:nvPr/>
        </p:nvSpPr>
        <p:spPr bwMode="auto">
          <a:xfrm>
            <a:off x="0" y="4876800"/>
            <a:ext cx="1295400" cy="1066800"/>
          </a:xfrm>
          <a:prstGeom prst="rect">
            <a:avLst/>
          </a:prstGeom>
          <a:noFill/>
          <a:ln w="57150">
            <a:solidFill>
              <a:srgbClr val="C00000"/>
            </a:solidFill>
            <a:miter lim="800000"/>
            <a:headEnd/>
            <a:tailEnd/>
          </a:ln>
        </p:spPr>
        <p:txBody>
          <a:bodyPr wrap="none" anchor="ctr"/>
          <a:lstStyle/>
          <a:p>
            <a:endParaRPr lang="en-US">
              <a:solidFill>
                <a:srgbClr val="FFFFFF"/>
              </a:solidFill>
            </a:endParaRPr>
          </a:p>
        </p:txBody>
      </p:sp>
      <p:sp>
        <p:nvSpPr>
          <p:cNvPr id="47112" name="Text Box 8"/>
          <p:cNvSpPr txBox="1">
            <a:spLocks noChangeArrowheads="1"/>
          </p:cNvSpPr>
          <p:nvPr/>
        </p:nvSpPr>
        <p:spPr bwMode="auto">
          <a:xfrm>
            <a:off x="685800" y="685800"/>
            <a:ext cx="4203700" cy="519113"/>
          </a:xfrm>
          <a:prstGeom prst="rect">
            <a:avLst/>
          </a:prstGeom>
          <a:solidFill>
            <a:srgbClr val="006600"/>
          </a:solidFill>
          <a:ln w="9525">
            <a:noFill/>
            <a:miter lim="800000"/>
            <a:headEnd/>
            <a:tailEnd/>
          </a:ln>
        </p:spPr>
        <p:txBody>
          <a:bodyPr wrap="none">
            <a:spAutoFit/>
          </a:bodyPr>
          <a:lstStyle/>
          <a:p>
            <a:pPr>
              <a:defRPr/>
            </a:pPr>
            <a:r>
              <a:rPr lang="en-US" sz="2800" dirty="0">
                <a:solidFill>
                  <a:srgbClr val="FFFFFF"/>
                </a:solidFill>
                <a:effectLst>
                  <a:outerShdw blurRad="38100" dist="38100" dir="2700000" algn="tl">
                    <a:srgbClr val="000000">
                      <a:alpha val="43137"/>
                    </a:srgbClr>
                  </a:outerShdw>
                </a:effectLst>
                <a:latin typeface="Arial" charset="0"/>
              </a:rPr>
              <a:t>www.sustainablesites.org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27"/>
                                        </p:tgtEl>
                                        <p:attrNameLst>
                                          <p:attrName>style.visibility</p:attrName>
                                        </p:attrNameLst>
                                      </p:cBhvr>
                                      <p:to>
                                        <p:strVal val="visible"/>
                                      </p:to>
                                    </p:set>
                                    <p:animEffect transition="in" filter="wipe(left)">
                                      <p:cBhvr>
                                        <p:cTn id="7" dur="500"/>
                                        <p:tgtEl>
                                          <p:spTgt spid="1843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24"/>
                                        </p:tgtEl>
                                        <p:attrNameLst>
                                          <p:attrName>style.visibility</p:attrName>
                                        </p:attrNameLst>
                                      </p:cBhvr>
                                      <p:to>
                                        <p:strVal val="visible"/>
                                      </p:to>
                                    </p:set>
                                    <p:animEffect transition="in" filter="dissolve">
                                      <p:cBhvr>
                                        <p:cTn id="12" dur="500"/>
                                        <p:tgtEl>
                                          <p:spTgt spid="18432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4325"/>
                                        </p:tgtEl>
                                        <p:attrNameLst>
                                          <p:attrName>style.visibility</p:attrName>
                                        </p:attrNameLst>
                                      </p:cBhvr>
                                      <p:to>
                                        <p:strVal val="visible"/>
                                      </p:to>
                                    </p:set>
                                    <p:animEffect transition="in" filter="dissolve">
                                      <p:cBhvr>
                                        <p:cTn id="15" dur="500"/>
                                        <p:tgtEl>
                                          <p:spTgt spid="18432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4326"/>
                                        </p:tgtEl>
                                        <p:attrNameLst>
                                          <p:attrName>style.visibility</p:attrName>
                                        </p:attrNameLst>
                                      </p:cBhvr>
                                      <p:to>
                                        <p:strVal val="visible"/>
                                      </p:to>
                                    </p:set>
                                    <p:animEffect transition="in" filter="dissolve">
                                      <p:cBhvr>
                                        <p:cTn id="18" dur="500"/>
                                        <p:tgtEl>
                                          <p:spTgt spid="184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animBg="1"/>
      <p:bldP spid="184325" grpId="0" animBg="1"/>
      <p:bldP spid="184326" grpId="0" animBg="1"/>
      <p:bldP spid="1843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stormwater.jpg"/>
          <p:cNvPicPr>
            <a:picLocks noChangeAspect="1"/>
          </p:cNvPicPr>
          <p:nvPr/>
        </p:nvPicPr>
        <p:blipFill>
          <a:blip r:embed="rId2" cstate="screen"/>
          <a:srcRect/>
          <a:stretch>
            <a:fillRect/>
          </a:stretch>
        </p:blipFill>
        <p:spPr bwMode="auto">
          <a:xfrm>
            <a:off x="403225" y="0"/>
            <a:ext cx="8359775" cy="6634163"/>
          </a:xfrm>
          <a:prstGeom prst="rect">
            <a:avLst/>
          </a:prstGeom>
          <a:noFill/>
          <a:ln w="9525">
            <a:noFill/>
            <a:miter lim="800000"/>
            <a:headEnd/>
            <a:tailEnd/>
          </a:ln>
        </p:spPr>
      </p:pic>
      <p:sp>
        <p:nvSpPr>
          <p:cNvPr id="99331" name="Rectangle 2"/>
          <p:cNvSpPr>
            <a:spLocks noChangeArrowheads="1"/>
          </p:cNvSpPr>
          <p:nvPr/>
        </p:nvSpPr>
        <p:spPr bwMode="auto">
          <a:xfrm>
            <a:off x="1371600" y="6596063"/>
            <a:ext cx="7772400" cy="338137"/>
          </a:xfrm>
          <a:prstGeom prst="rect">
            <a:avLst/>
          </a:prstGeom>
          <a:noFill/>
          <a:ln w="9525">
            <a:noFill/>
            <a:miter lim="800000"/>
            <a:headEnd/>
            <a:tailEnd/>
          </a:ln>
        </p:spPr>
        <p:txBody>
          <a:bodyPr>
            <a:spAutoFit/>
          </a:bodyPr>
          <a:lstStyle/>
          <a:p>
            <a:pPr algn="r"/>
            <a:r>
              <a:rPr lang="en-US">
                <a:solidFill>
                  <a:srgbClr val="0068AE"/>
                </a:solidFill>
              </a:rPr>
              <a:t>http://www.stormh2o.com/july-august-2006/green-stormwater-ecosystem.aspx</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T8-2.jpg"/>
          <p:cNvPicPr>
            <a:picLocks noChangeAspect="1"/>
          </p:cNvPicPr>
          <p:nvPr/>
        </p:nvPicPr>
        <p:blipFill>
          <a:blip r:embed="rId2" cstate="screen">
            <a:lum contrast="2000"/>
          </a:blip>
          <a:srcRect/>
          <a:stretch>
            <a:fillRect/>
          </a:stretch>
        </p:blipFill>
        <p:spPr bwMode="auto">
          <a:xfrm>
            <a:off x="381000" y="1600200"/>
            <a:ext cx="8458200" cy="5181600"/>
          </a:xfrm>
          <a:prstGeom prst="rect">
            <a:avLst/>
          </a:prstGeom>
          <a:noFill/>
          <a:ln w="9525">
            <a:noFill/>
            <a:miter lim="800000"/>
            <a:headEnd/>
            <a:tailEnd/>
          </a:ln>
        </p:spPr>
      </p:pic>
      <p:sp>
        <p:nvSpPr>
          <p:cNvPr id="2" name="Title 1"/>
          <p:cNvSpPr>
            <a:spLocks noGrp="1"/>
          </p:cNvSpPr>
          <p:nvPr>
            <p:ph type="title"/>
          </p:nvPr>
        </p:nvSpPr>
        <p:spPr>
          <a:xfrm>
            <a:off x="457200" y="384175"/>
            <a:ext cx="8229600" cy="1139825"/>
          </a:xfrm>
        </p:spPr>
        <p:txBody>
          <a:bodyPr/>
          <a:lstStyle/>
          <a:p>
            <a:pPr>
              <a:defRPr/>
            </a:pPr>
            <a:r>
              <a:rPr lang="en-US" dirty="0" smtClean="0">
                <a:solidFill>
                  <a:srgbClr val="FFFFFF"/>
                </a:solidFill>
              </a:rPr>
              <a:t>Thank You</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Rectangle 24"/>
          <p:cNvSpPr>
            <a:spLocks noChangeArrowheads="1"/>
          </p:cNvSpPr>
          <p:nvPr/>
        </p:nvSpPr>
        <p:spPr bwMode="auto">
          <a:xfrm>
            <a:off x="228600" y="5715000"/>
            <a:ext cx="6096000" cy="1143000"/>
          </a:xfrm>
          <a:prstGeom prst="rect">
            <a:avLst/>
          </a:prstGeom>
          <a:noFill/>
          <a:ln w="9525">
            <a:noFill/>
            <a:miter lim="800000"/>
            <a:headEnd/>
            <a:tailEnd/>
          </a:ln>
          <a:effectLst/>
        </p:spPr>
        <p:txBody>
          <a:bodyPr/>
          <a:lstStyle/>
          <a:p>
            <a:pPr>
              <a:spcBef>
                <a:spcPts val="0"/>
              </a:spcBef>
              <a:buClr>
                <a:srgbClr val="CCFF66"/>
              </a:buClr>
              <a:buFont typeface="Wingdings" pitchFamily="2" charset="2"/>
              <a:buNone/>
              <a:defRPr/>
            </a:pPr>
            <a:r>
              <a:rPr lang="en-US" sz="1400" dirty="0">
                <a:solidFill>
                  <a:srgbClr val="CCECFF"/>
                </a:solidFill>
                <a:effectLst>
                  <a:outerShdw blurRad="38100" dist="38100" dir="2700000" algn="tl">
                    <a:srgbClr val="000000"/>
                  </a:outerShdw>
                </a:effectLst>
                <a:latin typeface="AvantGarde Bk BT" pitchFamily="34" charset="0"/>
              </a:rPr>
              <a:t>David P. Shelton</a:t>
            </a:r>
          </a:p>
          <a:p>
            <a:pPr>
              <a:spcBef>
                <a:spcPts val="0"/>
              </a:spcBef>
              <a:buClr>
                <a:srgbClr val="CCFF66"/>
              </a:buClr>
              <a:buFont typeface="Wingdings" pitchFamily="2" charset="2"/>
              <a:buNone/>
              <a:tabLst>
                <a:tab pos="225425" algn="l"/>
              </a:tabLst>
              <a:defRPr/>
            </a:pPr>
            <a:r>
              <a:rPr lang="en-US" sz="1400" dirty="0">
                <a:solidFill>
                  <a:srgbClr val="CCECFF"/>
                </a:solidFill>
                <a:effectLst>
                  <a:outerShdw blurRad="38100" dist="38100" dir="2700000" algn="tl">
                    <a:srgbClr val="000000"/>
                  </a:outerShdw>
                </a:effectLst>
                <a:latin typeface="AvantGarde Bk BT" pitchFamily="34" charset="0"/>
              </a:rPr>
              <a:t>	UNL Extension Agricultural Engineer and </a:t>
            </a:r>
          </a:p>
          <a:p>
            <a:pPr>
              <a:spcBef>
                <a:spcPts val="0"/>
              </a:spcBef>
              <a:buClr>
                <a:srgbClr val="CCFF66"/>
              </a:buClr>
              <a:buFont typeface="Wingdings" pitchFamily="2" charset="2"/>
              <a:buNone/>
              <a:tabLst>
                <a:tab pos="225425" algn="l"/>
              </a:tabLst>
              <a:defRPr/>
            </a:pPr>
            <a:r>
              <a:rPr lang="en-US" sz="1400" dirty="0">
                <a:solidFill>
                  <a:srgbClr val="CCECFF"/>
                </a:solidFill>
                <a:effectLst>
                  <a:outerShdw blurRad="38100" dist="38100" dir="2700000" algn="tl">
                    <a:srgbClr val="000000"/>
                  </a:outerShdw>
                </a:effectLst>
                <a:latin typeface="AvantGarde Bk BT" pitchFamily="34" charset="0"/>
              </a:rPr>
              <a:t>	Professor, Biological Systems Engineering</a:t>
            </a:r>
          </a:p>
        </p:txBody>
      </p:sp>
      <p:pic>
        <p:nvPicPr>
          <p:cNvPr id="101379" name="Picture 25" descr="T8-2.jpg"/>
          <p:cNvPicPr>
            <a:picLocks noChangeAspect="1"/>
          </p:cNvPicPr>
          <p:nvPr/>
        </p:nvPicPr>
        <p:blipFill>
          <a:blip r:embed="rId2" cstate="screen">
            <a:lum contrast="-30000"/>
          </a:blip>
          <a:srcRect/>
          <a:stretch>
            <a:fillRect/>
          </a:stretch>
        </p:blipFill>
        <p:spPr bwMode="auto">
          <a:xfrm>
            <a:off x="304800" y="228600"/>
            <a:ext cx="8458200" cy="5181600"/>
          </a:xfrm>
          <a:prstGeom prst="rect">
            <a:avLst/>
          </a:prstGeom>
          <a:noFill/>
          <a:ln w="9525">
            <a:noFill/>
            <a:miter lim="800000"/>
            <a:headEnd/>
            <a:tailEnd/>
          </a:ln>
        </p:spPr>
      </p:pic>
      <p:sp>
        <p:nvSpPr>
          <p:cNvPr id="2069" name="Rectangle 21"/>
          <p:cNvSpPr>
            <a:spLocks noChangeArrowheads="1"/>
          </p:cNvSpPr>
          <p:nvPr/>
        </p:nvSpPr>
        <p:spPr bwMode="auto">
          <a:xfrm>
            <a:off x="914400" y="0"/>
            <a:ext cx="7315200" cy="3048000"/>
          </a:xfrm>
          <a:prstGeom prst="rect">
            <a:avLst/>
          </a:prstGeom>
          <a:noFill/>
          <a:ln w="9525">
            <a:noFill/>
            <a:miter lim="800000"/>
            <a:headEnd/>
            <a:tailEnd/>
          </a:ln>
          <a:effectLst/>
        </p:spPr>
        <p:txBody>
          <a:bodyPr anchor="ctr"/>
          <a:lstStyle/>
          <a:p>
            <a:pPr algn="ctr">
              <a:spcAft>
                <a:spcPts val="3000"/>
              </a:spcAft>
              <a:defRPr/>
            </a:pPr>
            <a:r>
              <a:rPr lang="en-US" sz="4000" b="1" i="1" dirty="0">
                <a:solidFill>
                  <a:srgbClr val="FFFF00"/>
                </a:solidFill>
                <a:effectLst>
                  <a:outerShdw blurRad="25400" dist="63500" dir="2400000" algn="tl">
                    <a:srgbClr val="000000"/>
                  </a:outerShdw>
                </a:effectLst>
                <a:latin typeface="AvantGarde Md BT" pitchFamily="34" charset="0"/>
              </a:rPr>
              <a:t/>
            </a:r>
            <a:br>
              <a:rPr lang="en-US" sz="4000" b="1" i="1" dirty="0">
                <a:solidFill>
                  <a:srgbClr val="FFFF00"/>
                </a:solidFill>
                <a:effectLst>
                  <a:outerShdw blurRad="25400" dist="63500" dir="2400000" algn="tl">
                    <a:srgbClr val="000000"/>
                  </a:outerShdw>
                </a:effectLst>
                <a:latin typeface="AvantGarde Md BT" pitchFamily="34" charset="0"/>
              </a:rPr>
            </a:br>
            <a:r>
              <a:rPr lang="en-US" sz="4000" b="1" i="1" dirty="0">
                <a:solidFill>
                  <a:srgbClr val="FFFF00"/>
                </a:solidFill>
                <a:effectLst>
                  <a:outerShdw blurRad="25400" dist="63500" dir="2400000" algn="tl">
                    <a:srgbClr val="000000"/>
                  </a:outerShdw>
                </a:effectLst>
                <a:latin typeface="AvantGarde Md BT" pitchFamily="34" charset="0"/>
              </a:rPr>
              <a:t>UNL </a:t>
            </a:r>
            <a:r>
              <a:rPr lang="en-US" sz="4000" b="1" dirty="0">
                <a:solidFill>
                  <a:srgbClr val="FFFF00"/>
                </a:solidFill>
                <a:effectLst>
                  <a:outerShdw blurRad="25400" dist="63500" dir="2400000" algn="tl">
                    <a:srgbClr val="000000"/>
                  </a:outerShdw>
                </a:effectLst>
                <a:latin typeface="Arial" charset="0"/>
              </a:rPr>
              <a:t>Stormwater Management Programming</a:t>
            </a:r>
          </a:p>
          <a:p>
            <a:pPr algn="ctr">
              <a:defRPr/>
            </a:pPr>
            <a:r>
              <a:rPr lang="en-US" sz="3200" b="1" i="1" dirty="0">
                <a:solidFill>
                  <a:srgbClr val="FFFFFF"/>
                </a:solidFill>
                <a:effectLst>
                  <a:outerShdw blurRad="25400" dist="63500" dir="2400000" algn="tl">
                    <a:srgbClr val="000000"/>
                  </a:outerShdw>
                </a:effectLst>
                <a:latin typeface="AvantGarde Md BT" pitchFamily="34" charset="0"/>
              </a:rPr>
              <a:t>David P. Shelton</a:t>
            </a:r>
          </a:p>
        </p:txBody>
      </p:sp>
      <p:pic>
        <p:nvPicPr>
          <p:cNvPr id="101381" name="Picture 18" descr="IANR_186c_R"/>
          <p:cNvPicPr>
            <a:picLocks noChangeAspect="1" noChangeArrowheads="1"/>
          </p:cNvPicPr>
          <p:nvPr/>
        </p:nvPicPr>
        <p:blipFill>
          <a:blip r:embed="rId3" cstate="screen"/>
          <a:srcRect/>
          <a:stretch>
            <a:fillRect/>
          </a:stretch>
        </p:blipFill>
        <p:spPr bwMode="auto">
          <a:xfrm>
            <a:off x="8001000" y="5715000"/>
            <a:ext cx="838200" cy="1001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5613" y="455613"/>
            <a:ext cx="8459787" cy="3354387"/>
          </a:xfrm>
          <a:prstGeom prst="rect">
            <a:avLst/>
          </a:prstGeom>
          <a:noFill/>
          <a:ln w="38100">
            <a:noFill/>
            <a:miter lim="800000"/>
            <a:headEnd/>
            <a:tailEnd/>
          </a:ln>
          <a:effectLst/>
        </p:spPr>
        <p:txBody>
          <a:bodyPr lIns="57150" tIns="28575" rIns="57150" bIns="28575"/>
          <a:lstStyle/>
          <a:p>
            <a:pPr defTabSz="571500">
              <a:spcAft>
                <a:spcPts val="600"/>
              </a:spcAft>
              <a:tabLst>
                <a:tab pos="517525" algn="l"/>
              </a:tabLst>
              <a:defRPr/>
            </a:pPr>
            <a:r>
              <a:rPr lang="en-US" sz="3600" b="1" dirty="0">
                <a:solidFill>
                  <a:srgbClr val="FFFF00"/>
                </a:solidFill>
                <a:effectLst>
                  <a:outerShdw blurRad="25400" dist="63500" dir="2400000" algn="tl">
                    <a:srgbClr val="000000"/>
                  </a:outerShdw>
                </a:effectLst>
                <a:latin typeface="Arial" charset="0"/>
              </a:rPr>
              <a:t>UNL Stormwater Programming</a:t>
            </a:r>
          </a:p>
          <a:p>
            <a:pPr marL="228600" defTabSz="571500">
              <a:spcAft>
                <a:spcPts val="400"/>
              </a:spcAft>
              <a:buSzPct val="110000"/>
              <a:tabLst>
                <a:tab pos="517525" algn="l"/>
              </a:tabLst>
              <a:defRPr/>
            </a:pPr>
            <a:r>
              <a:rPr lang="en-US" sz="3200" b="1" dirty="0">
                <a:effectLst>
                  <a:outerShdw blurRad="25400" dist="63500" dir="2400000" algn="tl">
                    <a:srgbClr val="000000"/>
                  </a:outerShdw>
                </a:effectLst>
                <a:latin typeface="Arial" charset="0"/>
              </a:rPr>
              <a:t>Stormwater and Green Space Work Group</a:t>
            </a:r>
          </a:p>
          <a:p>
            <a:pPr marL="801688" indent="-338138" defTabSz="571500">
              <a:buSzPct val="110000"/>
              <a:buFont typeface="Arial" pitchFamily="34" charset="0"/>
              <a:buChar char="•"/>
              <a:defRPr/>
            </a:pPr>
            <a:r>
              <a:rPr lang="en-US" sz="2800" b="1" dirty="0">
                <a:effectLst>
                  <a:outerShdw blurRad="25400" dist="63500" dir="2400000" algn="tl">
                    <a:srgbClr val="000000"/>
                  </a:outerShdw>
                </a:effectLst>
                <a:latin typeface="Arial" charset="0"/>
              </a:rPr>
              <a:t>Established in 2006 </a:t>
            </a:r>
          </a:p>
          <a:p>
            <a:pPr marL="801688" indent="-338138" defTabSz="571500">
              <a:spcAft>
                <a:spcPts val="400"/>
              </a:spcAft>
              <a:buSzPct val="110000"/>
              <a:buFont typeface="Arial" pitchFamily="34" charset="0"/>
              <a:buChar char="•"/>
              <a:defRPr/>
            </a:pPr>
            <a:r>
              <a:rPr lang="en-US" sz="2800" b="1" dirty="0">
                <a:effectLst>
                  <a:outerShdw blurRad="25400" dist="63500" dir="2400000" algn="tl">
                    <a:srgbClr val="000000"/>
                  </a:outerShdw>
                </a:effectLst>
                <a:latin typeface="Arial" charset="0"/>
              </a:rPr>
              <a:t>Initial focus – address needs of Phase II communities across Nebraska relative to stormwater management regulations</a:t>
            </a:r>
          </a:p>
          <a:p>
            <a:pPr marL="801688" indent="-338138" defTabSz="571500">
              <a:spcAft>
                <a:spcPts val="400"/>
              </a:spcAft>
              <a:buSzPct val="110000"/>
              <a:buFont typeface="Arial" pitchFamily="34" charset="0"/>
              <a:buChar char="•"/>
              <a:defRPr/>
            </a:pPr>
            <a:r>
              <a:rPr lang="en-US" sz="2800" b="1" dirty="0">
                <a:effectLst>
                  <a:outerShdw blurRad="25400" dist="63500" dir="2400000" algn="tl">
                    <a:srgbClr val="000000"/>
                  </a:outerShdw>
                </a:effectLst>
                <a:latin typeface="Arial" charset="0"/>
              </a:rPr>
              <a:t>Close cooperation with Nebraska Stormwater Cooperative (NSWC</a:t>
            </a:r>
            <a:r>
              <a:rPr lang="en-US" sz="2800" b="1" dirty="0" smtClean="0">
                <a:effectLst>
                  <a:outerShdw blurRad="25400" dist="63500" dir="2400000" algn="tl">
                    <a:srgbClr val="000000"/>
                  </a:outerShdw>
                </a:effectLst>
                <a:latin typeface="Arial" charset="0"/>
              </a:rPr>
              <a:t>) and others</a:t>
            </a:r>
            <a:endParaRPr lang="en-US" sz="2800" b="1" dirty="0">
              <a:effectLst>
                <a:outerShdw blurRad="25400" dist="63500" dir="2400000" algn="tl">
                  <a:srgbClr val="000000"/>
                </a:outerShdw>
              </a:effectLst>
              <a:latin typeface="Arial" charset="0"/>
            </a:endParaRPr>
          </a:p>
          <a:p>
            <a:pPr marL="801688" indent="-338138" defTabSz="571500">
              <a:spcAft>
                <a:spcPts val="400"/>
              </a:spcAft>
              <a:buSzPct val="110000"/>
              <a:buFont typeface="Arial" pitchFamily="34" charset="0"/>
              <a:buChar char="•"/>
              <a:defRPr/>
            </a:pPr>
            <a:r>
              <a:rPr lang="en-US" sz="2800" b="1" dirty="0">
                <a:effectLst>
                  <a:outerShdw blurRad="25400" dist="63500" dir="2400000" algn="tl">
                    <a:srgbClr val="000000"/>
                  </a:outerShdw>
                </a:effectLst>
                <a:latin typeface="Arial" charset="0"/>
              </a:rPr>
              <a:t>Publication and other material development </a:t>
            </a:r>
          </a:p>
        </p:txBody>
      </p:sp>
      <p:grpSp>
        <p:nvGrpSpPr>
          <p:cNvPr id="102403" name="Group 28"/>
          <p:cNvGrpSpPr>
            <a:grpSpLocks noChangeAspect="1"/>
          </p:cNvGrpSpPr>
          <p:nvPr/>
        </p:nvGrpSpPr>
        <p:grpSpPr bwMode="auto">
          <a:xfrm>
            <a:off x="1143000" y="4876800"/>
            <a:ext cx="3389313" cy="1646238"/>
            <a:chOff x="914400" y="1280160"/>
            <a:chExt cx="7315200" cy="3553137"/>
          </a:xfrm>
        </p:grpSpPr>
        <p:pic>
          <p:nvPicPr>
            <p:cNvPr id="102404" name="Picture 17" descr="Nebraska With Towns.jpg"/>
            <p:cNvPicPr>
              <a:picLocks noChangeAspect="1"/>
            </p:cNvPicPr>
            <p:nvPr/>
          </p:nvPicPr>
          <p:blipFill>
            <a:blip r:embed="rId2" cstate="screen"/>
            <a:srcRect/>
            <a:stretch>
              <a:fillRect/>
            </a:stretch>
          </p:blipFill>
          <p:spPr bwMode="auto">
            <a:xfrm>
              <a:off x="914400" y="1280160"/>
              <a:ext cx="7315200" cy="3553137"/>
            </a:xfrm>
            <a:prstGeom prst="rect">
              <a:avLst/>
            </a:prstGeom>
            <a:noFill/>
            <a:ln w="12700">
              <a:solidFill>
                <a:srgbClr val="000000"/>
              </a:solidFill>
              <a:miter lim="800000"/>
              <a:headEnd/>
              <a:tailEnd/>
            </a:ln>
          </p:spPr>
        </p:pic>
        <p:sp>
          <p:nvSpPr>
            <p:cNvPr id="102405" name="Oval 18"/>
            <p:cNvSpPr>
              <a:spLocks noChangeArrowheads="1"/>
            </p:cNvSpPr>
            <p:nvPr/>
          </p:nvSpPr>
          <p:spPr bwMode="auto">
            <a:xfrm>
              <a:off x="1193800" y="2428879"/>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06" name="Oval 19"/>
            <p:cNvSpPr>
              <a:spLocks noChangeArrowheads="1"/>
            </p:cNvSpPr>
            <p:nvPr/>
          </p:nvSpPr>
          <p:spPr bwMode="auto">
            <a:xfrm>
              <a:off x="3520126" y="3282929"/>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07" name="Oval 20"/>
            <p:cNvSpPr>
              <a:spLocks noChangeArrowheads="1"/>
            </p:cNvSpPr>
            <p:nvPr/>
          </p:nvSpPr>
          <p:spPr bwMode="auto">
            <a:xfrm>
              <a:off x="4310700" y="3692502"/>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08" name="Oval 21"/>
            <p:cNvSpPr>
              <a:spLocks noChangeArrowheads="1"/>
            </p:cNvSpPr>
            <p:nvPr/>
          </p:nvSpPr>
          <p:spPr bwMode="auto">
            <a:xfrm>
              <a:off x="4810764" y="3763943"/>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09" name="Oval 22"/>
            <p:cNvSpPr>
              <a:spLocks noChangeArrowheads="1"/>
            </p:cNvSpPr>
            <p:nvPr/>
          </p:nvSpPr>
          <p:spPr bwMode="auto">
            <a:xfrm>
              <a:off x="5382261" y="3854431"/>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10" name="Oval 23"/>
            <p:cNvSpPr>
              <a:spLocks noChangeArrowheads="1"/>
            </p:cNvSpPr>
            <p:nvPr/>
          </p:nvSpPr>
          <p:spPr bwMode="auto">
            <a:xfrm>
              <a:off x="5529903" y="3497242"/>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11" name="Oval 24"/>
            <p:cNvSpPr>
              <a:spLocks noChangeArrowheads="1"/>
            </p:cNvSpPr>
            <p:nvPr/>
          </p:nvSpPr>
          <p:spPr bwMode="auto">
            <a:xfrm>
              <a:off x="6139499" y="2292321"/>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12" name="Oval 25"/>
            <p:cNvSpPr>
              <a:spLocks noChangeArrowheads="1"/>
            </p:cNvSpPr>
            <p:nvPr/>
          </p:nvSpPr>
          <p:spPr bwMode="auto">
            <a:xfrm>
              <a:off x="6253814" y="2930504"/>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13" name="Oval 26"/>
            <p:cNvSpPr>
              <a:spLocks noChangeArrowheads="1"/>
            </p:cNvSpPr>
            <p:nvPr/>
          </p:nvSpPr>
          <p:spPr bwMode="auto">
            <a:xfrm>
              <a:off x="6963445" y="3006711"/>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sp>
          <p:nvSpPr>
            <p:cNvPr id="102414" name="Oval 27"/>
            <p:cNvSpPr>
              <a:spLocks noChangeArrowheads="1"/>
            </p:cNvSpPr>
            <p:nvPr/>
          </p:nvSpPr>
          <p:spPr bwMode="auto">
            <a:xfrm>
              <a:off x="6734810" y="4163991"/>
              <a:ext cx="731520" cy="320040"/>
            </a:xfrm>
            <a:prstGeom prst="ellipse">
              <a:avLst/>
            </a:prstGeom>
            <a:noFill/>
            <a:ln w="12700" algn="ctr">
              <a:solidFill>
                <a:srgbClr val="FF0000"/>
              </a:solidFill>
              <a:round/>
              <a:headEnd/>
              <a:tailEnd/>
            </a:ln>
          </p:spPr>
          <p:txBody>
            <a:bodyPr/>
            <a:lstStyle/>
            <a:p>
              <a:endParaRPr lang="en-US" sz="2400" b="1">
                <a:latin typeface="Times New Roman" pitchFamily="18"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Rectangle 24"/>
          <p:cNvSpPr>
            <a:spLocks noChangeArrowheads="1"/>
          </p:cNvSpPr>
          <p:nvPr/>
        </p:nvSpPr>
        <p:spPr bwMode="auto">
          <a:xfrm>
            <a:off x="228600" y="5715000"/>
            <a:ext cx="6096000" cy="1143000"/>
          </a:xfrm>
          <a:prstGeom prst="rect">
            <a:avLst/>
          </a:prstGeom>
          <a:noFill/>
          <a:ln w="9525">
            <a:noFill/>
            <a:miter lim="800000"/>
            <a:headEnd/>
            <a:tailEnd/>
          </a:ln>
          <a:effectLst/>
        </p:spPr>
        <p:txBody>
          <a:bodyPr/>
          <a:lstStyle/>
          <a:p>
            <a:pPr>
              <a:spcBef>
                <a:spcPct val="20000"/>
              </a:spcBef>
              <a:buClr>
                <a:srgbClr val="CCFF66"/>
              </a:buClr>
              <a:buFont typeface="Wingdings" pitchFamily="2" charset="2"/>
              <a:buNone/>
              <a:defRPr/>
            </a:pPr>
            <a:r>
              <a:rPr lang="en-US" sz="1400" dirty="0">
                <a:solidFill>
                  <a:srgbClr val="CCECFF"/>
                </a:solidFill>
                <a:effectLst>
                  <a:outerShdw blurRad="38100" dist="38100" dir="2700000" algn="tl">
                    <a:srgbClr val="000000"/>
                  </a:outerShdw>
                </a:effectLst>
                <a:latin typeface="AvantGarde Bk BT" pitchFamily="34" charset="0"/>
              </a:rPr>
              <a:t>Steven N. </a:t>
            </a:r>
            <a:r>
              <a:rPr lang="en-US" sz="1400" dirty="0" err="1">
                <a:solidFill>
                  <a:srgbClr val="CCECFF"/>
                </a:solidFill>
                <a:effectLst>
                  <a:outerShdw blurRad="38100" dist="38100" dir="2700000" algn="tl">
                    <a:srgbClr val="000000"/>
                  </a:outerShdw>
                </a:effectLst>
                <a:latin typeface="AvantGarde Bk BT" pitchFamily="34" charset="0"/>
              </a:rPr>
              <a:t>Rodie</a:t>
            </a:r>
            <a:r>
              <a:rPr lang="en-US" sz="1400" dirty="0">
                <a:solidFill>
                  <a:srgbClr val="CCECFF"/>
                </a:solidFill>
                <a:effectLst>
                  <a:outerShdw blurRad="38100" dist="38100" dir="2700000" algn="tl">
                    <a:srgbClr val="000000"/>
                  </a:outerShdw>
                </a:effectLst>
                <a:latin typeface="AvantGarde Bk BT" pitchFamily="34" charset="0"/>
              </a:rPr>
              <a:t>, ASLA</a:t>
            </a:r>
          </a:p>
          <a:p>
            <a:pPr>
              <a:spcBef>
                <a:spcPct val="20000"/>
              </a:spcBef>
              <a:buClr>
                <a:srgbClr val="CCFF66"/>
              </a:buClr>
              <a:buFont typeface="Wingdings" pitchFamily="2" charset="2"/>
              <a:buNone/>
              <a:defRPr/>
            </a:pPr>
            <a:r>
              <a:rPr lang="en-US" sz="1400" dirty="0">
                <a:solidFill>
                  <a:srgbClr val="CCECFF"/>
                </a:solidFill>
                <a:effectLst>
                  <a:outerShdw blurRad="38100" dist="38100" dir="2700000" algn="tl">
                    <a:srgbClr val="000000"/>
                  </a:outerShdw>
                </a:effectLst>
                <a:latin typeface="AvantGarde Bk BT" pitchFamily="34" charset="0"/>
              </a:rPr>
              <a:t>Assoc. Professor/Landscape Horticulture Specialist </a:t>
            </a:r>
          </a:p>
          <a:p>
            <a:pPr>
              <a:spcBef>
                <a:spcPct val="20000"/>
              </a:spcBef>
              <a:buClr>
                <a:srgbClr val="CCFF66"/>
              </a:buClr>
              <a:buFont typeface="Wingdings" pitchFamily="2" charset="2"/>
              <a:buNone/>
              <a:defRPr/>
            </a:pPr>
            <a:r>
              <a:rPr lang="en-US" sz="1400" dirty="0">
                <a:solidFill>
                  <a:srgbClr val="CCECFF"/>
                </a:solidFill>
                <a:effectLst>
                  <a:outerShdw blurRad="38100" dist="38100" dir="2700000" algn="tl">
                    <a:srgbClr val="000000"/>
                  </a:outerShdw>
                </a:effectLst>
                <a:latin typeface="AvantGarde Bk BT" pitchFamily="34" charset="0"/>
              </a:rPr>
              <a:t>   Department of Agronomy/Horticulture</a:t>
            </a:r>
          </a:p>
          <a:p>
            <a:pPr>
              <a:spcBef>
                <a:spcPct val="20000"/>
              </a:spcBef>
              <a:buClr>
                <a:srgbClr val="CCFF66"/>
              </a:buClr>
              <a:buFont typeface="Wingdings" pitchFamily="2" charset="2"/>
              <a:buNone/>
              <a:defRPr/>
            </a:pPr>
            <a:r>
              <a:rPr lang="en-US" sz="1400" dirty="0">
                <a:solidFill>
                  <a:srgbClr val="CCECFF"/>
                </a:solidFill>
                <a:effectLst>
                  <a:outerShdw blurRad="38100" dist="38100" dir="2700000" algn="tl">
                    <a:srgbClr val="000000"/>
                  </a:outerShdw>
                </a:effectLst>
                <a:latin typeface="AvantGarde Bk BT" pitchFamily="34" charset="0"/>
              </a:rPr>
              <a:t>   Landscape Architecture Program  </a:t>
            </a:r>
          </a:p>
        </p:txBody>
      </p:sp>
      <p:pic>
        <p:nvPicPr>
          <p:cNvPr id="57347" name="Picture 25" descr="T8-2.jpg"/>
          <p:cNvPicPr>
            <a:picLocks noChangeAspect="1"/>
          </p:cNvPicPr>
          <p:nvPr/>
        </p:nvPicPr>
        <p:blipFill>
          <a:blip r:embed="rId2" cstate="screen">
            <a:lum contrast="-30000"/>
          </a:blip>
          <a:srcRect/>
          <a:stretch>
            <a:fillRect/>
          </a:stretch>
        </p:blipFill>
        <p:spPr bwMode="auto">
          <a:xfrm>
            <a:off x="304800" y="228600"/>
            <a:ext cx="8458200" cy="5181600"/>
          </a:xfrm>
          <a:prstGeom prst="rect">
            <a:avLst/>
          </a:prstGeom>
          <a:noFill/>
          <a:ln w="9525">
            <a:noFill/>
            <a:miter lim="800000"/>
            <a:headEnd/>
            <a:tailEnd/>
          </a:ln>
        </p:spPr>
      </p:pic>
      <p:sp>
        <p:nvSpPr>
          <p:cNvPr id="2069" name="Rectangle 21"/>
          <p:cNvSpPr>
            <a:spLocks noChangeArrowheads="1"/>
          </p:cNvSpPr>
          <p:nvPr/>
        </p:nvSpPr>
        <p:spPr bwMode="auto">
          <a:xfrm>
            <a:off x="914400" y="0"/>
            <a:ext cx="7315200" cy="3048000"/>
          </a:xfrm>
          <a:prstGeom prst="rect">
            <a:avLst/>
          </a:prstGeom>
          <a:noFill/>
          <a:ln w="9525">
            <a:noFill/>
            <a:miter lim="800000"/>
            <a:headEnd/>
            <a:tailEnd/>
          </a:ln>
          <a:effectLst/>
        </p:spPr>
        <p:txBody>
          <a:bodyPr anchor="ctr"/>
          <a:lstStyle/>
          <a:p>
            <a:pPr algn="ctr">
              <a:spcAft>
                <a:spcPts val="3000"/>
              </a:spcAft>
              <a:defRPr/>
            </a:pPr>
            <a:r>
              <a:rPr lang="en-US" sz="4000" b="1" i="1" dirty="0">
                <a:solidFill>
                  <a:srgbClr val="FFFF00"/>
                </a:solidFill>
                <a:effectLst>
                  <a:outerShdw blurRad="25400" dist="63500" dir="2400000" algn="tl">
                    <a:srgbClr val="000000"/>
                  </a:outerShdw>
                </a:effectLst>
                <a:latin typeface="AvantGarde Md BT" pitchFamily="34" charset="0"/>
              </a:rPr>
              <a:t/>
            </a:r>
            <a:br>
              <a:rPr lang="en-US" sz="4000" b="1" i="1" dirty="0">
                <a:solidFill>
                  <a:srgbClr val="FFFF00"/>
                </a:solidFill>
                <a:effectLst>
                  <a:outerShdw blurRad="25400" dist="63500" dir="2400000" algn="tl">
                    <a:srgbClr val="000000"/>
                  </a:outerShdw>
                </a:effectLst>
                <a:latin typeface="AvantGarde Md BT" pitchFamily="34" charset="0"/>
              </a:rPr>
            </a:br>
            <a:r>
              <a:rPr lang="en-US" sz="4000" b="1" dirty="0">
                <a:solidFill>
                  <a:srgbClr val="FFFF00"/>
                </a:solidFill>
                <a:effectLst>
                  <a:outerShdw blurRad="25400" dist="63500" dir="2400000" algn="tl">
                    <a:srgbClr val="000000"/>
                  </a:outerShdw>
                </a:effectLst>
                <a:latin typeface="Arial" charset="0"/>
              </a:rPr>
              <a:t>Stormwater Management and BMP Overview</a:t>
            </a:r>
          </a:p>
          <a:p>
            <a:pPr algn="ctr">
              <a:defRPr/>
            </a:pPr>
            <a:r>
              <a:rPr lang="en-US" sz="3200" b="1" i="1" dirty="0">
                <a:solidFill>
                  <a:srgbClr val="FFFFFF"/>
                </a:solidFill>
                <a:effectLst>
                  <a:outerShdw blurRad="25400" dist="63500" dir="2400000" algn="tl">
                    <a:srgbClr val="000000"/>
                  </a:outerShdw>
                </a:effectLst>
                <a:latin typeface="AvantGarde Md BT" pitchFamily="34" charset="0"/>
              </a:rPr>
              <a:t>Steven N. </a:t>
            </a:r>
            <a:r>
              <a:rPr lang="en-US" sz="3200" b="1" i="1" dirty="0" smtClean="0">
                <a:solidFill>
                  <a:srgbClr val="FFFFFF"/>
                </a:solidFill>
                <a:effectLst>
                  <a:outerShdw blurRad="25400" dist="63500" dir="2400000" algn="tl">
                    <a:srgbClr val="000000"/>
                  </a:outerShdw>
                </a:effectLst>
                <a:latin typeface="AvantGarde Md BT" pitchFamily="34" charset="0"/>
              </a:rPr>
              <a:t>Rodie, ASLA</a:t>
            </a:r>
            <a:endParaRPr lang="en-US" sz="3200" b="1" i="1" dirty="0">
              <a:solidFill>
                <a:srgbClr val="FFFFFF"/>
              </a:solidFill>
              <a:effectLst>
                <a:outerShdw blurRad="25400" dist="63500" dir="2400000" algn="tl">
                  <a:srgbClr val="000000"/>
                </a:outerShdw>
              </a:effectLst>
              <a:latin typeface="AvantGarde Md BT" pitchFamily="34" charset="0"/>
            </a:endParaRPr>
          </a:p>
        </p:txBody>
      </p:sp>
      <p:pic>
        <p:nvPicPr>
          <p:cNvPr id="57349" name="Picture 18" descr="IANR_186c_R"/>
          <p:cNvPicPr>
            <a:picLocks noChangeAspect="1" noChangeArrowheads="1"/>
          </p:cNvPicPr>
          <p:nvPr/>
        </p:nvPicPr>
        <p:blipFill>
          <a:blip r:embed="rId3" cstate="screen"/>
          <a:srcRect/>
          <a:stretch>
            <a:fillRect/>
          </a:stretch>
        </p:blipFill>
        <p:spPr bwMode="auto">
          <a:xfrm>
            <a:off x="8001000" y="5856288"/>
            <a:ext cx="838200" cy="1001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5613" y="455613"/>
            <a:ext cx="8459787" cy="3354387"/>
          </a:xfrm>
          <a:prstGeom prst="rect">
            <a:avLst/>
          </a:prstGeom>
          <a:noFill/>
          <a:ln w="38100">
            <a:noFill/>
            <a:miter lim="800000"/>
            <a:headEnd/>
            <a:tailEnd/>
          </a:ln>
          <a:effectLst/>
        </p:spPr>
        <p:txBody>
          <a:bodyPr lIns="57150" tIns="28575" rIns="57150" bIns="28575"/>
          <a:lstStyle/>
          <a:p>
            <a:pPr defTabSz="571500">
              <a:spcAft>
                <a:spcPts val="600"/>
              </a:spcAft>
              <a:tabLst>
                <a:tab pos="517525" algn="l"/>
              </a:tabLst>
              <a:defRPr/>
            </a:pPr>
            <a:r>
              <a:rPr lang="en-US" sz="3600" b="1" dirty="0">
                <a:solidFill>
                  <a:srgbClr val="FFFF00"/>
                </a:solidFill>
                <a:effectLst>
                  <a:outerShdw blurRad="25400" dist="63500" dir="2400000" algn="tl">
                    <a:srgbClr val="000000"/>
                  </a:outerShdw>
                </a:effectLst>
                <a:latin typeface="Arial" charset="0"/>
              </a:rPr>
              <a:t>UNL Stormwater Programming</a:t>
            </a:r>
          </a:p>
          <a:p>
            <a:pPr marL="228600" defTabSz="571500">
              <a:spcAft>
                <a:spcPts val="400"/>
              </a:spcAft>
              <a:buSzPct val="110000"/>
              <a:tabLst>
                <a:tab pos="517525" algn="l"/>
              </a:tabLst>
              <a:defRPr/>
            </a:pPr>
            <a:r>
              <a:rPr lang="en-US" sz="3200" b="1" dirty="0">
                <a:effectLst>
                  <a:outerShdw blurRad="25400" dist="63500" dir="2400000" algn="tl">
                    <a:srgbClr val="000000"/>
                  </a:outerShdw>
                </a:effectLst>
                <a:latin typeface="Arial" charset="0"/>
              </a:rPr>
              <a:t>USDA-NIFA Grant</a:t>
            </a:r>
          </a:p>
          <a:p>
            <a:pPr marL="801688" indent="-338138" defTabSz="571500">
              <a:buSzPct val="110000"/>
              <a:buFont typeface="Arial" pitchFamily="34" charset="0"/>
              <a:buChar char="•"/>
              <a:tabLst>
                <a:tab pos="1766888" algn="l"/>
              </a:tabLst>
              <a:defRPr/>
            </a:pPr>
            <a:r>
              <a:rPr lang="en-US" sz="2800" b="1" dirty="0">
                <a:effectLst>
                  <a:outerShdw blurRad="25400" dist="63500" dir="2400000" algn="tl">
                    <a:srgbClr val="000000"/>
                  </a:outerShdw>
                </a:effectLst>
                <a:latin typeface="Arial" charset="0"/>
              </a:rPr>
              <a:t>Goal - Improve water quality while conserving water resources through an integrated approach to stormwater management and greenspace practice education.</a:t>
            </a:r>
          </a:p>
          <a:p>
            <a:pPr marL="801688" indent="-338138" defTabSz="571500">
              <a:buSzPct val="110000"/>
              <a:buFont typeface="Arial" pitchFamily="34" charset="0"/>
              <a:buChar char="•"/>
              <a:tabLst>
                <a:tab pos="1766888" algn="l"/>
              </a:tabLst>
              <a:defRPr/>
            </a:pPr>
            <a:r>
              <a:rPr lang="en-US" sz="2800" b="1" dirty="0">
                <a:effectLst>
                  <a:outerShdw blurRad="25400" dist="63500" dir="2400000" algn="tl">
                    <a:srgbClr val="000000"/>
                  </a:outerShdw>
                </a:effectLst>
                <a:latin typeface="Arial" charset="0"/>
              </a:rPr>
              <a:t>3 years </a:t>
            </a:r>
            <a:r>
              <a:rPr lang="en-US" sz="2400" b="1" dirty="0">
                <a:effectLst>
                  <a:outerShdw blurRad="25400" dist="63500" dir="2400000" algn="tl">
                    <a:srgbClr val="000000"/>
                  </a:outerShdw>
                </a:effectLst>
                <a:latin typeface="Arial" charset="0"/>
              </a:rPr>
              <a:t>(September 1, 2009 to August 31, 2012)</a:t>
            </a:r>
            <a:r>
              <a:rPr lang="en-US" sz="2800" b="1" dirty="0">
                <a:effectLst>
                  <a:outerShdw blurRad="25400" dist="63500" dir="2400000" algn="tl">
                    <a:srgbClr val="000000"/>
                  </a:outerShdw>
                </a:effectLst>
                <a:latin typeface="Arial" charset="0"/>
              </a:rPr>
              <a:t> with a one-year extension likely</a:t>
            </a:r>
          </a:p>
        </p:txBody>
      </p:sp>
      <p:grpSp>
        <p:nvGrpSpPr>
          <p:cNvPr id="103427" name="Group 6"/>
          <p:cNvGrpSpPr>
            <a:grpSpLocks/>
          </p:cNvGrpSpPr>
          <p:nvPr/>
        </p:nvGrpSpPr>
        <p:grpSpPr bwMode="auto">
          <a:xfrm>
            <a:off x="838200" y="4800600"/>
            <a:ext cx="7686675" cy="1828800"/>
            <a:chOff x="838200" y="4800600"/>
            <a:chExt cx="7686390" cy="1828800"/>
          </a:xfrm>
        </p:grpSpPr>
        <p:pic>
          <p:nvPicPr>
            <p:cNvPr id="103428" name="Picture 3" descr="IMG_0586.JPG"/>
            <p:cNvPicPr>
              <a:picLocks noChangeAspect="1"/>
            </p:cNvPicPr>
            <p:nvPr/>
          </p:nvPicPr>
          <p:blipFill>
            <a:blip r:embed="rId2" cstate="screen"/>
            <a:srcRect/>
            <a:stretch>
              <a:fillRect/>
            </a:stretch>
          </p:blipFill>
          <p:spPr bwMode="auto">
            <a:xfrm>
              <a:off x="6172200" y="4800600"/>
              <a:ext cx="2352390" cy="1828800"/>
            </a:xfrm>
            <a:prstGeom prst="rect">
              <a:avLst/>
            </a:prstGeom>
            <a:noFill/>
            <a:ln w="12700">
              <a:solidFill>
                <a:srgbClr val="000000"/>
              </a:solidFill>
              <a:miter lim="800000"/>
              <a:headEnd/>
              <a:tailEnd/>
            </a:ln>
          </p:spPr>
        </p:pic>
        <p:pic>
          <p:nvPicPr>
            <p:cNvPr id="5" name="Picture 4" descr="IMG_0243.JPG"/>
            <p:cNvPicPr>
              <a:picLocks noChangeAspect="1"/>
            </p:cNvPicPr>
            <p:nvPr/>
          </p:nvPicPr>
          <p:blipFill>
            <a:blip r:embed="rId3" cstate="screen"/>
            <a:stretch>
              <a:fillRect/>
            </a:stretch>
          </p:blipFill>
          <p:spPr>
            <a:xfrm>
              <a:off x="838200" y="4800600"/>
              <a:ext cx="2438310" cy="18288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3430" name="Picture 2"/>
            <p:cNvPicPr>
              <a:picLocks noChangeAspect="1" noChangeArrowheads="1"/>
            </p:cNvPicPr>
            <p:nvPr/>
          </p:nvPicPr>
          <p:blipFill>
            <a:blip r:embed="rId4" cstate="screen"/>
            <a:srcRect/>
            <a:stretch>
              <a:fillRect/>
            </a:stretch>
          </p:blipFill>
          <p:spPr bwMode="auto">
            <a:xfrm>
              <a:off x="3535604" y="4800600"/>
              <a:ext cx="2377591" cy="1828800"/>
            </a:xfrm>
            <a:prstGeom prst="rect">
              <a:avLst/>
            </a:prstGeom>
            <a:noFill/>
            <a:ln w="12700">
              <a:solidFill>
                <a:srgbClr val="000000"/>
              </a:solidFill>
              <a:miter lim="800000"/>
              <a:headEnd/>
              <a:tailEnd/>
            </a:ln>
          </p:spPr>
        </p:pic>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5613" y="455613"/>
            <a:ext cx="8688387" cy="6173787"/>
          </a:xfrm>
          <a:prstGeom prst="rect">
            <a:avLst/>
          </a:prstGeom>
          <a:noFill/>
          <a:ln w="38100">
            <a:noFill/>
            <a:miter lim="800000"/>
            <a:headEnd/>
            <a:tailEnd/>
          </a:ln>
          <a:effectLst/>
        </p:spPr>
        <p:txBody>
          <a:bodyPr lIns="57150" tIns="28575" rIns="57150" bIns="28575"/>
          <a:lstStyle/>
          <a:p>
            <a:pPr defTabSz="571500">
              <a:spcAft>
                <a:spcPts val="600"/>
              </a:spcAft>
              <a:tabLst>
                <a:tab pos="517525" algn="l"/>
              </a:tabLst>
              <a:defRPr/>
            </a:pPr>
            <a:r>
              <a:rPr lang="en-US" sz="3600" b="1" dirty="0">
                <a:solidFill>
                  <a:srgbClr val="FFFF00"/>
                </a:solidFill>
                <a:effectLst>
                  <a:outerShdw blurRad="25400" dist="63500" dir="2400000" algn="tl">
                    <a:srgbClr val="000000"/>
                  </a:outerShdw>
                </a:effectLst>
                <a:latin typeface="Arial" charset="0"/>
              </a:rPr>
              <a:t>UNL Stormwater Programming</a:t>
            </a:r>
          </a:p>
          <a:p>
            <a:pPr marL="225425" defTabSz="571500">
              <a:tabLst>
                <a:tab pos="850900" algn="l"/>
                <a:tab pos="1089025" algn="l"/>
              </a:tabLst>
              <a:defRPr/>
            </a:pPr>
            <a:r>
              <a:rPr lang="en-US" sz="3200" b="1" dirty="0">
                <a:solidFill>
                  <a:srgbClr val="FFFFFF"/>
                </a:solidFill>
                <a:effectLst>
                  <a:outerShdw blurRad="25400" dist="63500" dir="2400000" algn="tl">
                    <a:srgbClr val="000000"/>
                  </a:outerShdw>
                </a:effectLst>
                <a:latin typeface="Arial" charset="0"/>
              </a:rPr>
              <a:t>USDA-NIFA Project Components</a:t>
            </a:r>
          </a:p>
          <a:p>
            <a:pPr marL="688975" lvl="1" indent="-222250" defTabSz="571500">
              <a:buFontTx/>
              <a:buChar char="•"/>
              <a:tabLst>
                <a:tab pos="1314450" algn="l"/>
              </a:tabLst>
              <a:defRPr/>
            </a:pPr>
            <a:r>
              <a:rPr lang="en-US" sz="3000" b="1" dirty="0">
                <a:effectLst>
                  <a:outerShdw blurRad="25400" dist="63500" dir="2400000" algn="tl">
                    <a:srgbClr val="000000"/>
                  </a:outerShdw>
                </a:effectLst>
                <a:latin typeface="Arial" charset="0"/>
              </a:rPr>
              <a:t>Extension</a:t>
            </a:r>
          </a:p>
          <a:p>
            <a:pPr marL="1027113" lvl="2" indent="-225425" defTabSz="571500">
              <a:buFontTx/>
              <a:buChar char="•"/>
              <a:tabLst>
                <a:tab pos="1314450" algn="l"/>
              </a:tabLst>
              <a:defRPr/>
            </a:pPr>
            <a:r>
              <a:rPr lang="en-US" sz="2600" b="1" dirty="0">
                <a:effectLst>
                  <a:outerShdw blurRad="25400" dist="63500" dir="2400000" algn="tl">
                    <a:srgbClr val="000000"/>
                  </a:outerShdw>
                </a:effectLst>
                <a:latin typeface="Arial" charset="0"/>
              </a:rPr>
              <a:t>Multi-faceted education program</a:t>
            </a:r>
          </a:p>
          <a:p>
            <a:pPr marL="1252538" lvl="3" indent="-209550" defTabSz="571500">
              <a:buFontTx/>
              <a:buChar char="•"/>
              <a:tabLst>
                <a:tab pos="1941513" algn="l"/>
              </a:tabLst>
              <a:defRPr/>
            </a:pPr>
            <a:r>
              <a:rPr lang="en-US" sz="2000" b="1" dirty="0">
                <a:effectLst>
                  <a:outerShdw blurRad="25400" dist="63500" dir="2400000" algn="tl">
                    <a:srgbClr val="000000"/>
                  </a:outerShdw>
                </a:effectLst>
                <a:latin typeface="Arial" charset="0"/>
              </a:rPr>
              <a:t>Meetings, demonstrations, tours, workshops</a:t>
            </a:r>
          </a:p>
          <a:p>
            <a:pPr marL="1252538" lvl="3" indent="-209550" defTabSz="571500">
              <a:buFontTx/>
              <a:buChar char="•"/>
              <a:tabLst>
                <a:tab pos="1941513" algn="l"/>
              </a:tabLst>
              <a:defRPr/>
            </a:pPr>
            <a:r>
              <a:rPr lang="en-US" sz="2000" b="1" dirty="0">
                <a:effectLst>
                  <a:outerShdw blurRad="25400" dist="63500" dir="2400000" algn="tl">
                    <a:srgbClr val="000000"/>
                  </a:outerShdw>
                </a:effectLst>
                <a:latin typeface="Arial" charset="0"/>
              </a:rPr>
              <a:t>Publications and other printed materials</a:t>
            </a:r>
          </a:p>
          <a:p>
            <a:pPr marL="1252538" lvl="3" indent="-209550" defTabSz="571500">
              <a:buFontTx/>
              <a:buChar char="•"/>
              <a:tabLst>
                <a:tab pos="1941513" algn="l"/>
              </a:tabLst>
              <a:defRPr/>
            </a:pPr>
            <a:r>
              <a:rPr lang="en-US" sz="2000" b="1" dirty="0">
                <a:effectLst>
                  <a:outerShdw blurRad="25400" dist="63500" dir="2400000" algn="tl">
                    <a:srgbClr val="000000"/>
                  </a:outerShdw>
                </a:effectLst>
                <a:latin typeface="Arial" charset="0"/>
              </a:rPr>
              <a:t>Virtual tours</a:t>
            </a:r>
          </a:p>
          <a:p>
            <a:pPr marL="1252538" lvl="3" indent="-209550" defTabSz="571500">
              <a:buFontTx/>
              <a:buChar char="•"/>
              <a:tabLst>
                <a:tab pos="1941513" algn="l"/>
              </a:tabLst>
              <a:defRPr/>
            </a:pPr>
            <a:r>
              <a:rPr lang="en-US" sz="2000" b="1" dirty="0">
                <a:effectLst>
                  <a:outerShdw blurRad="25400" dist="63500" dir="2400000" algn="tl">
                    <a:srgbClr val="000000"/>
                  </a:outerShdw>
                </a:effectLst>
                <a:latin typeface="Arial" charset="0"/>
              </a:rPr>
              <a:t>Other techniques</a:t>
            </a:r>
          </a:p>
          <a:p>
            <a:pPr marL="688975" lvl="1" indent="-222250" defTabSz="571500">
              <a:buFontTx/>
              <a:buChar char="•"/>
              <a:tabLst>
                <a:tab pos="1314450" algn="l"/>
              </a:tabLst>
              <a:defRPr/>
            </a:pPr>
            <a:r>
              <a:rPr lang="en-US" sz="3000" b="1" dirty="0">
                <a:effectLst>
                  <a:outerShdw blurRad="25400" dist="63500" dir="2400000" algn="tl">
                    <a:srgbClr val="000000"/>
                  </a:outerShdw>
                </a:effectLst>
                <a:latin typeface="Arial" charset="0"/>
              </a:rPr>
              <a:t>Teaching</a:t>
            </a:r>
          </a:p>
          <a:p>
            <a:pPr marL="1027113" lvl="2" indent="-222250" defTabSz="571500">
              <a:buFontTx/>
              <a:buChar char="•"/>
              <a:tabLst>
                <a:tab pos="1314450" algn="l"/>
              </a:tabLst>
              <a:defRPr/>
            </a:pPr>
            <a:r>
              <a:rPr lang="en-US" sz="2600" b="1" dirty="0">
                <a:effectLst>
                  <a:outerShdw blurRad="25400" dist="63500" dir="2400000" algn="tl">
                    <a:srgbClr val="000000"/>
                  </a:outerShdw>
                </a:effectLst>
                <a:latin typeface="Arial" charset="0"/>
              </a:rPr>
              <a:t>Landscape architecture curriculum development</a:t>
            </a:r>
          </a:p>
          <a:p>
            <a:pPr marL="688975" lvl="1" indent="-222250" defTabSz="571500">
              <a:buFontTx/>
              <a:buChar char="•"/>
              <a:tabLst>
                <a:tab pos="1314450" algn="l"/>
              </a:tabLst>
              <a:defRPr/>
            </a:pPr>
            <a:r>
              <a:rPr lang="en-US" sz="3000" b="1" dirty="0">
                <a:effectLst>
                  <a:outerShdw blurRad="25400" dist="63500" dir="2400000" algn="tl">
                    <a:srgbClr val="000000"/>
                  </a:outerShdw>
                </a:effectLst>
                <a:latin typeface="Arial" charset="0"/>
              </a:rPr>
              <a:t>Research</a:t>
            </a:r>
          </a:p>
          <a:p>
            <a:pPr marL="1027113" lvl="2" indent="-222250" defTabSz="571500">
              <a:buFontTx/>
              <a:buChar char="•"/>
              <a:tabLst>
                <a:tab pos="1314450" algn="l"/>
              </a:tabLst>
              <a:defRPr/>
            </a:pPr>
            <a:r>
              <a:rPr lang="en-US" sz="2800" b="1" dirty="0">
                <a:effectLst>
                  <a:outerShdw blurRad="25400" dist="63500" dir="2400000" algn="tl">
                    <a:srgbClr val="000000"/>
                  </a:outerShdw>
                </a:effectLst>
                <a:latin typeface="Arial" charset="0"/>
              </a:rPr>
              <a:t>Evaluation of existing rain gardens</a:t>
            </a:r>
          </a:p>
          <a:p>
            <a:pPr marL="1252538" lvl="3" indent="-222250" defTabSz="571500">
              <a:buFontTx/>
              <a:buChar char="•"/>
              <a:tabLst>
                <a:tab pos="1314450" algn="l"/>
              </a:tabLst>
              <a:defRPr/>
            </a:pPr>
            <a:r>
              <a:rPr lang="en-US" sz="2000" b="1" dirty="0">
                <a:effectLst>
                  <a:outerShdw blurRad="25400" dist="63500" dir="2400000" algn="tl">
                    <a:srgbClr val="000000"/>
                  </a:outerShdw>
                </a:effectLst>
                <a:latin typeface="Arial" charset="0"/>
              </a:rPr>
              <a:t>Hydrologic properties</a:t>
            </a:r>
          </a:p>
          <a:p>
            <a:pPr marL="1252538" lvl="3" indent="-222250" defTabSz="571500">
              <a:buFontTx/>
              <a:buChar char="•"/>
              <a:tabLst>
                <a:tab pos="1314450" algn="l"/>
              </a:tabLst>
              <a:defRPr/>
            </a:pPr>
            <a:r>
              <a:rPr lang="en-US" sz="2000" b="1" dirty="0">
                <a:effectLst>
                  <a:outerShdw blurRad="25400" dist="63500" dir="2400000" algn="tl">
                    <a:srgbClr val="000000"/>
                  </a:outerShdw>
                </a:effectLst>
                <a:latin typeface="Arial" charset="0"/>
              </a:rPr>
              <a:t>Plant growth and performance</a:t>
            </a:r>
          </a:p>
          <a:p>
            <a:pPr marL="801688" indent="-334963" defTabSz="571500">
              <a:spcAft>
                <a:spcPts val="400"/>
              </a:spcAft>
              <a:buSzPct val="110000"/>
              <a:tabLst>
                <a:tab pos="1314450" algn="l"/>
              </a:tabLst>
              <a:defRPr/>
            </a:pPr>
            <a:endParaRPr lang="en-US" sz="3200" b="1" dirty="0">
              <a:effectLst>
                <a:outerShdw blurRad="25400" dist="63500" dir="24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5613" y="455613"/>
            <a:ext cx="8459787" cy="6173787"/>
          </a:xfrm>
          <a:prstGeom prst="rect">
            <a:avLst/>
          </a:prstGeom>
          <a:noFill/>
          <a:ln w="38100">
            <a:noFill/>
            <a:miter lim="800000"/>
            <a:headEnd/>
            <a:tailEnd/>
          </a:ln>
          <a:effectLst/>
        </p:spPr>
        <p:txBody>
          <a:bodyPr lIns="57150" tIns="28575" rIns="57150" bIns="28575"/>
          <a:lstStyle/>
          <a:p>
            <a:pPr defTabSz="571500">
              <a:spcAft>
                <a:spcPts val="600"/>
              </a:spcAft>
              <a:tabLst>
                <a:tab pos="517525" algn="l"/>
              </a:tabLst>
              <a:defRPr/>
            </a:pPr>
            <a:r>
              <a:rPr lang="en-US" sz="3600" b="1" dirty="0">
                <a:solidFill>
                  <a:srgbClr val="FFFF00"/>
                </a:solidFill>
                <a:effectLst>
                  <a:outerShdw blurRad="25400" dist="63500" dir="2400000" algn="tl">
                    <a:srgbClr val="000000"/>
                  </a:outerShdw>
                </a:effectLst>
                <a:latin typeface="Arial" charset="0"/>
              </a:rPr>
              <a:t>UNL Stormwater Programming</a:t>
            </a:r>
          </a:p>
          <a:p>
            <a:pPr marL="225425" defTabSz="571500">
              <a:tabLst>
                <a:tab pos="850900" algn="l"/>
                <a:tab pos="1089025" algn="l"/>
              </a:tabLst>
              <a:defRPr/>
            </a:pPr>
            <a:r>
              <a:rPr lang="en-US" sz="3200" b="1" dirty="0">
                <a:solidFill>
                  <a:srgbClr val="FFFFFF"/>
                </a:solidFill>
                <a:effectLst>
                  <a:outerShdw blurRad="25400" dist="63500" dir="2400000" algn="tl">
                    <a:srgbClr val="000000"/>
                  </a:outerShdw>
                </a:effectLst>
                <a:latin typeface="Arial" charset="0"/>
              </a:rPr>
              <a:t>Some Publications Available</a:t>
            </a:r>
          </a:p>
        </p:txBody>
      </p:sp>
      <p:grpSp>
        <p:nvGrpSpPr>
          <p:cNvPr id="105475" name="Group 25"/>
          <p:cNvGrpSpPr>
            <a:grpSpLocks/>
          </p:cNvGrpSpPr>
          <p:nvPr/>
        </p:nvGrpSpPr>
        <p:grpSpPr bwMode="auto">
          <a:xfrm>
            <a:off x="685800" y="1858963"/>
            <a:ext cx="3581400" cy="3973512"/>
            <a:chOff x="838200" y="1828800"/>
            <a:chExt cx="3581400" cy="3973196"/>
          </a:xfrm>
        </p:grpSpPr>
        <p:pic>
          <p:nvPicPr>
            <p:cNvPr id="105481" name="Picture 2" descr="bioretentionprint.jpg"/>
            <p:cNvPicPr>
              <a:picLocks noChangeAspect="1"/>
            </p:cNvPicPr>
            <p:nvPr/>
          </p:nvPicPr>
          <p:blipFill>
            <a:blip r:embed="rId2" cstate="screen"/>
            <a:srcRect/>
            <a:stretch>
              <a:fillRect/>
            </a:stretch>
          </p:blipFill>
          <p:spPr bwMode="auto">
            <a:xfrm>
              <a:off x="838200" y="1828800"/>
              <a:ext cx="1828800" cy="2411988"/>
            </a:xfrm>
            <a:prstGeom prst="rect">
              <a:avLst/>
            </a:prstGeom>
            <a:noFill/>
            <a:ln w="12700">
              <a:solidFill>
                <a:srgbClr val="000000"/>
              </a:solidFill>
              <a:miter lim="800000"/>
              <a:headEnd/>
              <a:tailEnd/>
            </a:ln>
          </p:spPr>
        </p:pic>
        <p:pic>
          <p:nvPicPr>
            <p:cNvPr id="105482" name="Picture 3" descr="rain garden coverprint.jpg"/>
            <p:cNvPicPr>
              <a:picLocks noChangeAspect="1"/>
            </p:cNvPicPr>
            <p:nvPr/>
          </p:nvPicPr>
          <p:blipFill>
            <a:blip r:embed="rId3" cstate="screen"/>
            <a:srcRect/>
            <a:stretch>
              <a:fillRect/>
            </a:stretch>
          </p:blipFill>
          <p:spPr bwMode="auto">
            <a:xfrm>
              <a:off x="1714500" y="2574290"/>
              <a:ext cx="1828800" cy="2358586"/>
            </a:xfrm>
            <a:prstGeom prst="rect">
              <a:avLst/>
            </a:prstGeom>
            <a:noFill/>
            <a:ln w="12700">
              <a:solidFill>
                <a:srgbClr val="000000"/>
              </a:solidFill>
              <a:miter lim="800000"/>
              <a:headEnd/>
              <a:tailEnd/>
            </a:ln>
          </p:spPr>
        </p:pic>
        <p:pic>
          <p:nvPicPr>
            <p:cNvPr id="105483" name="Picture 2" descr="E:\scan.jpg"/>
            <p:cNvPicPr>
              <a:picLocks noChangeAspect="1" noChangeArrowheads="1"/>
            </p:cNvPicPr>
            <p:nvPr/>
          </p:nvPicPr>
          <p:blipFill>
            <a:blip r:embed="rId4" cstate="screen"/>
            <a:srcRect/>
            <a:stretch>
              <a:fillRect/>
            </a:stretch>
          </p:blipFill>
          <p:spPr bwMode="auto">
            <a:xfrm>
              <a:off x="2590800" y="3415634"/>
              <a:ext cx="1828800" cy="2386362"/>
            </a:xfrm>
            <a:prstGeom prst="rect">
              <a:avLst/>
            </a:prstGeom>
            <a:noFill/>
            <a:ln w="12700">
              <a:solidFill>
                <a:srgbClr val="000000"/>
              </a:solidFill>
              <a:miter lim="800000"/>
              <a:headEnd/>
              <a:tailEnd/>
            </a:ln>
          </p:spPr>
        </p:pic>
      </p:grpSp>
      <p:grpSp>
        <p:nvGrpSpPr>
          <p:cNvPr id="105476" name="Group 26"/>
          <p:cNvGrpSpPr>
            <a:grpSpLocks/>
          </p:cNvGrpSpPr>
          <p:nvPr/>
        </p:nvGrpSpPr>
        <p:grpSpPr bwMode="auto">
          <a:xfrm>
            <a:off x="5105400" y="1858963"/>
            <a:ext cx="3124200" cy="4008437"/>
            <a:chOff x="5105400" y="1859280"/>
            <a:chExt cx="3124200" cy="4008120"/>
          </a:xfrm>
        </p:grpSpPr>
        <p:pic>
          <p:nvPicPr>
            <p:cNvPr id="105477" name="Picture 132" descr="G1758 Rain garden design"/>
            <p:cNvPicPr>
              <a:picLocks noChangeAspect="1" noChangeArrowheads="1"/>
            </p:cNvPicPr>
            <p:nvPr/>
          </p:nvPicPr>
          <p:blipFill>
            <a:blip r:embed="rId5" cstate="screen"/>
            <a:srcRect/>
            <a:stretch>
              <a:fillRect/>
            </a:stretch>
          </p:blipFill>
          <p:spPr bwMode="auto">
            <a:xfrm>
              <a:off x="6603318" y="1859280"/>
              <a:ext cx="1626282" cy="2103120"/>
            </a:xfrm>
            <a:prstGeom prst="rect">
              <a:avLst/>
            </a:prstGeom>
            <a:noFill/>
            <a:ln w="12700">
              <a:solidFill>
                <a:srgbClr val="000000"/>
              </a:solidFill>
              <a:miter lim="800000"/>
              <a:headEnd/>
              <a:tailEnd/>
            </a:ln>
          </p:spPr>
        </p:pic>
        <p:pic>
          <p:nvPicPr>
            <p:cNvPr id="105478" name="Picture 135" descr="G1844 Pesticide use"/>
            <p:cNvPicPr>
              <a:picLocks noChangeAspect="1" noChangeArrowheads="1"/>
            </p:cNvPicPr>
            <p:nvPr/>
          </p:nvPicPr>
          <p:blipFill>
            <a:blip r:embed="rId6" cstate="screen"/>
            <a:srcRect/>
            <a:stretch>
              <a:fillRect/>
            </a:stretch>
          </p:blipFill>
          <p:spPr bwMode="auto">
            <a:xfrm>
              <a:off x="6103366" y="2484120"/>
              <a:ext cx="1626282" cy="2103120"/>
            </a:xfrm>
            <a:prstGeom prst="rect">
              <a:avLst/>
            </a:prstGeom>
            <a:noFill/>
            <a:ln w="12700">
              <a:solidFill>
                <a:srgbClr val="000000"/>
              </a:solidFill>
              <a:miter lim="800000"/>
              <a:headEnd/>
              <a:tailEnd/>
            </a:ln>
          </p:spPr>
        </p:pic>
        <p:pic>
          <p:nvPicPr>
            <p:cNvPr id="105479" name="Picture 136" descr="G1848 Water pollution"/>
            <p:cNvPicPr>
              <a:picLocks noChangeAspect="1" noChangeArrowheads="1"/>
            </p:cNvPicPr>
            <p:nvPr/>
          </p:nvPicPr>
          <p:blipFill>
            <a:blip r:embed="rId7" cstate="screen"/>
            <a:srcRect/>
            <a:stretch>
              <a:fillRect/>
            </a:stretch>
          </p:blipFill>
          <p:spPr bwMode="auto">
            <a:xfrm>
              <a:off x="5604383" y="3108960"/>
              <a:ext cx="1625312" cy="2103120"/>
            </a:xfrm>
            <a:prstGeom prst="rect">
              <a:avLst/>
            </a:prstGeom>
            <a:noFill/>
            <a:ln w="12700">
              <a:solidFill>
                <a:srgbClr val="000000"/>
              </a:solidFill>
              <a:miter lim="800000"/>
              <a:headEnd/>
              <a:tailEnd/>
            </a:ln>
          </p:spPr>
        </p:pic>
        <p:pic>
          <p:nvPicPr>
            <p:cNvPr id="105480" name="Picture 149" descr="ec707"/>
            <p:cNvPicPr>
              <a:picLocks noChangeAspect="1" noChangeArrowheads="1"/>
            </p:cNvPicPr>
            <p:nvPr/>
          </p:nvPicPr>
          <p:blipFill>
            <a:blip r:embed="rId8" cstate="screen"/>
            <a:srcRect/>
            <a:stretch>
              <a:fillRect/>
            </a:stretch>
          </p:blipFill>
          <p:spPr bwMode="auto">
            <a:xfrm>
              <a:off x="5105400" y="3764280"/>
              <a:ext cx="1625312" cy="2103120"/>
            </a:xfrm>
            <a:prstGeom prst="rect">
              <a:avLst/>
            </a:prstGeom>
            <a:noFill/>
            <a:ln w="12700">
              <a:solidFill>
                <a:srgbClr val="000000"/>
              </a:solidFill>
              <a:miter lim="800000"/>
              <a:headEnd/>
              <a:tailEnd/>
            </a:ln>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5613" y="455613"/>
            <a:ext cx="8459787" cy="6173787"/>
          </a:xfrm>
          <a:prstGeom prst="rect">
            <a:avLst/>
          </a:prstGeom>
          <a:noFill/>
          <a:ln w="38100">
            <a:noFill/>
            <a:miter lim="800000"/>
            <a:headEnd/>
            <a:tailEnd/>
          </a:ln>
          <a:effectLst/>
        </p:spPr>
        <p:txBody>
          <a:bodyPr lIns="57150" tIns="28575" rIns="57150" bIns="28575"/>
          <a:lstStyle/>
          <a:p>
            <a:pPr defTabSz="571500">
              <a:spcAft>
                <a:spcPts val="600"/>
              </a:spcAft>
              <a:tabLst>
                <a:tab pos="517525" algn="l"/>
              </a:tabLst>
              <a:defRPr/>
            </a:pPr>
            <a:r>
              <a:rPr lang="en-US" sz="3600" b="1" dirty="0">
                <a:solidFill>
                  <a:srgbClr val="FFFF00"/>
                </a:solidFill>
                <a:effectLst>
                  <a:outerShdw blurRad="25400" dist="63500" dir="2400000" algn="tl">
                    <a:srgbClr val="000000"/>
                  </a:outerShdw>
                </a:effectLst>
                <a:latin typeface="Arial" charset="0"/>
              </a:rPr>
              <a:t>UNL Stormwater Programming</a:t>
            </a:r>
          </a:p>
          <a:p>
            <a:pPr marL="225425" defTabSz="571500">
              <a:tabLst>
                <a:tab pos="850900" algn="l"/>
                <a:tab pos="1089025" algn="l"/>
              </a:tabLst>
              <a:defRPr/>
            </a:pPr>
            <a:r>
              <a:rPr lang="en-US" sz="3200" b="1" dirty="0">
                <a:solidFill>
                  <a:srgbClr val="FFFFFF"/>
                </a:solidFill>
                <a:effectLst>
                  <a:outerShdw blurRad="25400" dist="63500" dir="2400000" algn="tl">
                    <a:srgbClr val="000000"/>
                  </a:outerShdw>
                </a:effectLst>
                <a:latin typeface="Arial" charset="0"/>
              </a:rPr>
              <a:t>Website</a:t>
            </a:r>
          </a:p>
          <a:p>
            <a:pPr marL="225425" defTabSz="571500">
              <a:tabLst>
                <a:tab pos="850900" algn="l"/>
                <a:tab pos="1089025" algn="l"/>
              </a:tabLst>
              <a:defRPr/>
            </a:pPr>
            <a:endParaRPr lang="en-US" sz="3200" b="1" dirty="0">
              <a:solidFill>
                <a:srgbClr val="FFFFFF"/>
              </a:solidFill>
              <a:effectLst>
                <a:outerShdw blurRad="25400" dist="63500" dir="2400000" algn="tl">
                  <a:srgbClr val="000000"/>
                </a:outerShdw>
              </a:effectLst>
              <a:latin typeface="Arial" charset="0"/>
            </a:endParaRPr>
          </a:p>
        </p:txBody>
      </p:sp>
      <p:pic>
        <p:nvPicPr>
          <p:cNvPr id="106499" name="Picture 2"/>
          <p:cNvPicPr>
            <a:picLocks noChangeAspect="1" noChangeArrowheads="1"/>
          </p:cNvPicPr>
          <p:nvPr/>
        </p:nvPicPr>
        <p:blipFill>
          <a:blip r:embed="rId2" cstate="screen"/>
          <a:srcRect/>
          <a:stretch>
            <a:fillRect/>
          </a:stretch>
        </p:blipFill>
        <p:spPr bwMode="auto">
          <a:xfrm>
            <a:off x="838200" y="1676400"/>
            <a:ext cx="7772400" cy="4699000"/>
          </a:xfrm>
          <a:prstGeom prst="rect">
            <a:avLst/>
          </a:prstGeom>
          <a:noFill/>
          <a:ln w="9525">
            <a:noFill/>
            <a:miter lim="800000"/>
            <a:headEnd/>
            <a:tailEnd/>
          </a:ln>
        </p:spPr>
      </p:pic>
      <p:sp>
        <p:nvSpPr>
          <p:cNvPr id="4" name="Title 1"/>
          <p:cNvSpPr txBox="1">
            <a:spLocks/>
          </p:cNvSpPr>
          <p:nvPr/>
        </p:nvSpPr>
        <p:spPr bwMode="auto">
          <a:xfrm>
            <a:off x="4038600" y="1447800"/>
            <a:ext cx="3657600" cy="549275"/>
          </a:xfrm>
          <a:prstGeom prst="rect">
            <a:avLst/>
          </a:prstGeom>
          <a:solidFill>
            <a:srgbClr val="CCECFF"/>
          </a:solidFill>
          <a:ln w="38100">
            <a:solidFill>
              <a:srgbClr val="4D4D4D"/>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algn="ctr">
              <a:defRPr/>
            </a:pPr>
            <a:r>
              <a:rPr lang="en-US" sz="3000" kern="0" dirty="0">
                <a:solidFill>
                  <a:srgbClr val="0066FF"/>
                </a:solidFill>
                <a:latin typeface="+mj-lt"/>
                <a:ea typeface="+mj-ea"/>
                <a:cs typeface="+mj-cs"/>
              </a:rPr>
              <a:t>http://water.unl.edu</a:t>
            </a:r>
          </a:p>
        </p:txBody>
      </p:sp>
      <p:grpSp>
        <p:nvGrpSpPr>
          <p:cNvPr id="106501" name="Group 7"/>
          <p:cNvGrpSpPr>
            <a:grpSpLocks/>
          </p:cNvGrpSpPr>
          <p:nvPr/>
        </p:nvGrpSpPr>
        <p:grpSpPr bwMode="auto">
          <a:xfrm>
            <a:off x="4495800" y="4267200"/>
            <a:ext cx="4572000" cy="1295400"/>
            <a:chOff x="2743200" y="5181600"/>
            <a:chExt cx="4572000" cy="1295400"/>
          </a:xfrm>
        </p:grpSpPr>
        <p:sp>
          <p:nvSpPr>
            <p:cNvPr id="5" name="Title 1"/>
            <p:cNvSpPr txBox="1">
              <a:spLocks/>
            </p:cNvSpPr>
            <p:nvPr/>
          </p:nvSpPr>
          <p:spPr bwMode="auto">
            <a:xfrm>
              <a:off x="2743200" y="5181600"/>
              <a:ext cx="4572000" cy="365125"/>
            </a:xfrm>
            <a:prstGeom prst="rect">
              <a:avLst/>
            </a:prstGeom>
            <a:solidFill>
              <a:srgbClr val="CCECFF"/>
            </a:solidFill>
            <a:ln w="19050">
              <a:solidFill>
                <a:srgbClr val="4D4D4D"/>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a:buFont typeface="Arial" pitchFamily="34" charset="0"/>
                <a:buChar char="•"/>
                <a:defRPr/>
              </a:pPr>
              <a:r>
                <a:rPr lang="en-US" sz="2000" kern="0" dirty="0">
                  <a:solidFill>
                    <a:srgbClr val="0066FF"/>
                  </a:solidFill>
                  <a:latin typeface="+mj-lt"/>
                  <a:ea typeface="+mj-ea"/>
                  <a:cs typeface="+mj-cs"/>
                </a:rPr>
                <a:t> Lawns, Landscapes and Gardens </a:t>
              </a:r>
            </a:p>
          </p:txBody>
        </p:sp>
        <p:sp>
          <p:nvSpPr>
            <p:cNvPr id="6" name="Title 1"/>
            <p:cNvSpPr txBox="1">
              <a:spLocks/>
            </p:cNvSpPr>
            <p:nvPr/>
          </p:nvSpPr>
          <p:spPr bwMode="auto">
            <a:xfrm>
              <a:off x="2743200" y="5654675"/>
              <a:ext cx="4572000" cy="365125"/>
            </a:xfrm>
            <a:prstGeom prst="rect">
              <a:avLst/>
            </a:prstGeom>
            <a:solidFill>
              <a:srgbClr val="CCECFF"/>
            </a:solidFill>
            <a:ln w="19050">
              <a:solidFill>
                <a:srgbClr val="4D4D4D"/>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a:buFont typeface="Arial" pitchFamily="34" charset="0"/>
                <a:buChar char="•"/>
                <a:defRPr/>
              </a:pPr>
              <a:r>
                <a:rPr lang="en-US" sz="2000" kern="0" dirty="0">
                  <a:solidFill>
                    <a:srgbClr val="0066FF"/>
                  </a:solidFill>
                  <a:latin typeface="+mj-lt"/>
                  <a:ea typeface="+mj-ea"/>
                  <a:cs typeface="+mj-cs"/>
                </a:rPr>
                <a:t> Lawn and Landscape Irrigation</a:t>
              </a:r>
            </a:p>
          </p:txBody>
        </p:sp>
        <p:sp>
          <p:nvSpPr>
            <p:cNvPr id="7" name="Title 1"/>
            <p:cNvSpPr txBox="1">
              <a:spLocks/>
            </p:cNvSpPr>
            <p:nvPr/>
          </p:nvSpPr>
          <p:spPr bwMode="auto">
            <a:xfrm>
              <a:off x="2743200" y="6111875"/>
              <a:ext cx="4572000" cy="365125"/>
            </a:xfrm>
            <a:prstGeom prst="rect">
              <a:avLst/>
            </a:prstGeom>
            <a:solidFill>
              <a:srgbClr val="CCECFF"/>
            </a:solidFill>
            <a:ln w="19050">
              <a:solidFill>
                <a:srgbClr val="4D4D4D"/>
              </a:solidFill>
              <a:headEnd/>
              <a:tailEnd/>
            </a:ln>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a:buFont typeface="Arial" pitchFamily="34" charset="0"/>
                <a:buChar char="•"/>
                <a:defRPr/>
              </a:pPr>
              <a:r>
                <a:rPr lang="en-US" sz="2000" kern="0" dirty="0">
                  <a:solidFill>
                    <a:srgbClr val="0066FF"/>
                  </a:solidFill>
                  <a:latin typeface="+mj-lt"/>
                  <a:ea typeface="+mj-ea"/>
                  <a:cs typeface="+mj-cs"/>
                </a:rPr>
                <a:t> Property Design and Management</a:t>
              </a:r>
            </a:p>
          </p:txBody>
        </p:sp>
      </p:grpSp>
      <p:cxnSp>
        <p:nvCxnSpPr>
          <p:cNvPr id="106502" name="Straight Arrow Connector 9"/>
          <p:cNvCxnSpPr>
            <a:cxnSpLocks noChangeShapeType="1"/>
            <a:stCxn id="4" idx="1"/>
          </p:cNvCxnSpPr>
          <p:nvPr/>
        </p:nvCxnSpPr>
        <p:spPr bwMode="auto">
          <a:xfrm rot="10800000" flipV="1">
            <a:off x="2819400" y="1722438"/>
            <a:ext cx="1219200" cy="334962"/>
          </a:xfrm>
          <a:prstGeom prst="straightConnector1">
            <a:avLst/>
          </a:prstGeom>
          <a:noFill/>
          <a:ln w="38100" algn="ctr">
            <a:solidFill>
              <a:srgbClr val="000000"/>
            </a:solidFill>
            <a:round/>
            <a:headEnd/>
            <a:tailEnd type="arrow" w="med" len="med"/>
          </a:ln>
        </p:spPr>
      </p:cxnSp>
      <p:cxnSp>
        <p:nvCxnSpPr>
          <p:cNvPr id="106503" name="Straight Arrow Connector 13"/>
          <p:cNvCxnSpPr>
            <a:cxnSpLocks noChangeShapeType="1"/>
            <a:stCxn id="6" idx="1"/>
          </p:cNvCxnSpPr>
          <p:nvPr/>
        </p:nvCxnSpPr>
        <p:spPr bwMode="auto">
          <a:xfrm rot="10800000" flipV="1">
            <a:off x="3657600" y="4922838"/>
            <a:ext cx="838200" cy="868362"/>
          </a:xfrm>
          <a:prstGeom prst="straightConnector1">
            <a:avLst/>
          </a:prstGeom>
          <a:noFill/>
          <a:ln w="38100" algn="ctr">
            <a:solidFill>
              <a:srgbClr val="000000"/>
            </a:solidFill>
            <a:round/>
            <a:headEnd/>
            <a:tailEnd type="arrow" w="med" len="med"/>
          </a:ln>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T8-2.jpg"/>
          <p:cNvPicPr>
            <a:picLocks noChangeAspect="1"/>
          </p:cNvPicPr>
          <p:nvPr/>
        </p:nvPicPr>
        <p:blipFill>
          <a:blip r:embed="rId2" cstate="screen">
            <a:lum contrast="2000"/>
          </a:blip>
          <a:srcRect/>
          <a:stretch>
            <a:fillRect/>
          </a:stretch>
        </p:blipFill>
        <p:spPr bwMode="auto">
          <a:xfrm>
            <a:off x="381000" y="1600200"/>
            <a:ext cx="8458200" cy="5181600"/>
          </a:xfrm>
          <a:prstGeom prst="rect">
            <a:avLst/>
          </a:prstGeom>
          <a:noFill/>
          <a:ln w="9525">
            <a:noFill/>
            <a:miter lim="800000"/>
            <a:headEnd/>
            <a:tailEnd/>
          </a:ln>
        </p:spPr>
      </p:pic>
      <p:sp>
        <p:nvSpPr>
          <p:cNvPr id="2" name="Title 1"/>
          <p:cNvSpPr>
            <a:spLocks noGrp="1"/>
          </p:cNvSpPr>
          <p:nvPr>
            <p:ph type="title"/>
          </p:nvPr>
        </p:nvSpPr>
        <p:spPr>
          <a:xfrm>
            <a:off x="457200" y="384175"/>
            <a:ext cx="8229600" cy="1139825"/>
          </a:xfrm>
        </p:spPr>
        <p:txBody>
          <a:bodyPr/>
          <a:lstStyle/>
          <a:p>
            <a:pPr>
              <a:defRPr/>
            </a:pPr>
            <a:r>
              <a:rPr lang="en-US" dirty="0" smtClean="0">
                <a:solidFill>
                  <a:srgbClr val="FFFFFF"/>
                </a:solidFill>
              </a:rPr>
              <a:t>Thank You</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Rectangle 24"/>
          <p:cNvSpPr>
            <a:spLocks noChangeArrowheads="1"/>
          </p:cNvSpPr>
          <p:nvPr/>
        </p:nvSpPr>
        <p:spPr bwMode="auto">
          <a:xfrm>
            <a:off x="228600" y="5715000"/>
            <a:ext cx="6096000" cy="1143000"/>
          </a:xfrm>
          <a:prstGeom prst="rect">
            <a:avLst/>
          </a:prstGeom>
          <a:noFill/>
          <a:ln w="9525">
            <a:noFill/>
            <a:miter lim="800000"/>
            <a:headEnd/>
            <a:tailEnd/>
          </a:ln>
          <a:effectLst/>
        </p:spPr>
        <p:txBody>
          <a:bodyPr/>
          <a:lstStyle/>
          <a:p>
            <a:pPr>
              <a:spcBef>
                <a:spcPts val="0"/>
              </a:spcBef>
              <a:buClr>
                <a:srgbClr val="CCFF66"/>
              </a:buClr>
              <a:buFont typeface="Wingdings" pitchFamily="2" charset="2"/>
              <a:buNone/>
              <a:defRPr/>
            </a:pPr>
            <a:r>
              <a:rPr lang="en-US" sz="1400" dirty="0">
                <a:solidFill>
                  <a:srgbClr val="CCECFF"/>
                </a:solidFill>
                <a:effectLst>
                  <a:outerShdw blurRad="38100" dist="38100" dir="2700000" algn="tl">
                    <a:srgbClr val="000000"/>
                  </a:outerShdw>
                </a:effectLst>
                <a:latin typeface="AvantGarde Bk BT" pitchFamily="34" charset="0"/>
              </a:rPr>
              <a:t>Katie Underwood, PE </a:t>
            </a:r>
          </a:p>
          <a:p>
            <a:pPr>
              <a:spcBef>
                <a:spcPts val="0"/>
              </a:spcBef>
              <a:buClr>
                <a:srgbClr val="CCFF66"/>
              </a:buClr>
              <a:buFont typeface="Wingdings" pitchFamily="2" charset="2"/>
              <a:buNone/>
              <a:tabLst>
                <a:tab pos="225425" algn="l"/>
              </a:tabLst>
              <a:defRPr/>
            </a:pPr>
            <a:r>
              <a:rPr lang="en-US" sz="1400" dirty="0">
                <a:solidFill>
                  <a:srgbClr val="CCECFF"/>
                </a:solidFill>
                <a:effectLst>
                  <a:outerShdw blurRad="38100" dist="38100" dir="2700000" algn="tl">
                    <a:srgbClr val="000000"/>
                  </a:outerShdw>
                </a:effectLst>
                <a:latin typeface="AvantGarde Bk BT" pitchFamily="34" charset="0"/>
              </a:rPr>
              <a:t>	Olsson Associates</a:t>
            </a:r>
          </a:p>
          <a:p>
            <a:pPr>
              <a:spcBef>
                <a:spcPts val="0"/>
              </a:spcBef>
              <a:buClr>
                <a:srgbClr val="CCFF66"/>
              </a:buClr>
              <a:buFont typeface="Wingdings" pitchFamily="2" charset="2"/>
              <a:buNone/>
              <a:tabLst>
                <a:tab pos="225425" algn="l"/>
              </a:tabLst>
              <a:defRPr/>
            </a:pPr>
            <a:r>
              <a:rPr lang="en-US" sz="1400" dirty="0">
                <a:solidFill>
                  <a:srgbClr val="CCECFF"/>
                </a:solidFill>
                <a:effectLst>
                  <a:outerShdw blurRad="38100" dist="38100" dir="2700000" algn="tl">
                    <a:srgbClr val="000000"/>
                  </a:outerShdw>
                </a:effectLst>
                <a:latin typeface="AvantGarde Bk BT" pitchFamily="34" charset="0"/>
              </a:rPr>
              <a:t>	Omaha, NE</a:t>
            </a:r>
          </a:p>
        </p:txBody>
      </p:sp>
      <p:pic>
        <p:nvPicPr>
          <p:cNvPr id="108547" name="Picture 25" descr="T8-2.jpg"/>
          <p:cNvPicPr>
            <a:picLocks noChangeAspect="1"/>
          </p:cNvPicPr>
          <p:nvPr/>
        </p:nvPicPr>
        <p:blipFill>
          <a:blip r:embed="rId2" cstate="screen">
            <a:lum contrast="-30000"/>
          </a:blip>
          <a:srcRect/>
          <a:stretch>
            <a:fillRect/>
          </a:stretch>
        </p:blipFill>
        <p:spPr bwMode="auto">
          <a:xfrm>
            <a:off x="304800" y="228600"/>
            <a:ext cx="8458200" cy="5181600"/>
          </a:xfrm>
          <a:prstGeom prst="rect">
            <a:avLst/>
          </a:prstGeom>
          <a:noFill/>
          <a:ln w="9525">
            <a:noFill/>
            <a:miter lim="800000"/>
            <a:headEnd/>
            <a:tailEnd/>
          </a:ln>
        </p:spPr>
      </p:pic>
      <p:sp>
        <p:nvSpPr>
          <p:cNvPr id="2069" name="Rectangle 21"/>
          <p:cNvSpPr>
            <a:spLocks noChangeArrowheads="1"/>
          </p:cNvSpPr>
          <p:nvPr/>
        </p:nvSpPr>
        <p:spPr bwMode="auto">
          <a:xfrm>
            <a:off x="228600" y="0"/>
            <a:ext cx="8534400" cy="3048000"/>
          </a:xfrm>
          <a:prstGeom prst="rect">
            <a:avLst/>
          </a:prstGeom>
          <a:noFill/>
          <a:ln w="9525">
            <a:noFill/>
            <a:miter lim="800000"/>
            <a:headEnd/>
            <a:tailEnd/>
          </a:ln>
          <a:effectLst/>
        </p:spPr>
        <p:txBody>
          <a:bodyPr anchor="ctr"/>
          <a:lstStyle/>
          <a:p>
            <a:pPr algn="ctr">
              <a:spcAft>
                <a:spcPts val="3000"/>
              </a:spcAft>
              <a:defRPr/>
            </a:pPr>
            <a:r>
              <a:rPr lang="en-US" sz="4000" b="1" i="1" dirty="0">
                <a:solidFill>
                  <a:srgbClr val="FFFF00"/>
                </a:solidFill>
                <a:effectLst>
                  <a:outerShdw blurRad="25400" dist="63500" dir="2400000" algn="tl">
                    <a:srgbClr val="000000"/>
                  </a:outerShdw>
                </a:effectLst>
                <a:latin typeface="AvantGarde Md BT" pitchFamily="34" charset="0"/>
              </a:rPr>
              <a:t/>
            </a:r>
            <a:br>
              <a:rPr lang="en-US" sz="4000" b="1" i="1" dirty="0">
                <a:solidFill>
                  <a:srgbClr val="FFFF00"/>
                </a:solidFill>
                <a:effectLst>
                  <a:outerShdw blurRad="25400" dist="63500" dir="2400000" algn="tl">
                    <a:srgbClr val="000000"/>
                  </a:outerShdw>
                </a:effectLst>
                <a:latin typeface="AvantGarde Md BT" pitchFamily="34" charset="0"/>
              </a:rPr>
            </a:br>
            <a:r>
              <a:rPr lang="en-US" sz="4000" b="1" dirty="0">
                <a:solidFill>
                  <a:srgbClr val="FFFFFF"/>
                </a:solidFill>
                <a:effectLst>
                  <a:outerShdw blurRad="25400" dist="63500" dir="2400000" algn="tl">
                    <a:srgbClr val="000000"/>
                  </a:outerShdw>
                </a:effectLst>
                <a:latin typeface="Arial" charset="0"/>
              </a:rPr>
              <a:t> </a:t>
            </a:r>
            <a:r>
              <a:rPr lang="en-US" sz="4000" b="1" dirty="0">
                <a:solidFill>
                  <a:srgbClr val="FFFF00"/>
                </a:solidFill>
                <a:effectLst>
                  <a:outerShdw blurRad="25400" dist="63500" dir="2400000" algn="tl">
                    <a:srgbClr val="000000"/>
                  </a:outerShdw>
                </a:effectLst>
                <a:latin typeface="Arial" charset="0"/>
              </a:rPr>
              <a:t>LID and Conventional Development Cost Comparisons</a:t>
            </a:r>
          </a:p>
          <a:p>
            <a:pPr algn="ctr">
              <a:defRPr/>
            </a:pPr>
            <a:r>
              <a:rPr lang="en-US" sz="3200" b="1" i="1" dirty="0">
                <a:solidFill>
                  <a:srgbClr val="FFFFFF"/>
                </a:solidFill>
                <a:effectLst>
                  <a:outerShdw blurRad="25400" dist="63500" dir="2400000" algn="tl">
                    <a:srgbClr val="000000"/>
                  </a:outerShdw>
                </a:effectLst>
                <a:latin typeface="AvantGarde Md BT" pitchFamily="34" charset="0"/>
              </a:rPr>
              <a:t>Katie Underwood, PE</a:t>
            </a:r>
          </a:p>
        </p:txBody>
      </p:sp>
      <p:sp>
        <p:nvSpPr>
          <p:cNvPr id="10854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108550" name="Picture 6" descr="Olsson_H_2CP_3.jpg"/>
          <p:cNvPicPr>
            <a:picLocks noChangeAspect="1"/>
          </p:cNvPicPr>
          <p:nvPr/>
        </p:nvPicPr>
        <p:blipFill>
          <a:blip r:embed="rId3" cstate="screen"/>
          <a:srcRect/>
          <a:stretch>
            <a:fillRect/>
          </a:stretch>
        </p:blipFill>
        <p:spPr bwMode="auto">
          <a:xfrm>
            <a:off x="5562600" y="5791200"/>
            <a:ext cx="3227388" cy="822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Circular Graphic"/>
          <p:cNvPicPr>
            <a:picLocks noChangeAspect="1" noChangeArrowheads="1"/>
          </p:cNvPicPr>
          <p:nvPr/>
        </p:nvPicPr>
        <p:blipFill>
          <a:blip r:embed="rId3" cstate="screen"/>
          <a:srcRect r="63965"/>
          <a:stretch>
            <a:fillRect/>
          </a:stretch>
        </p:blipFill>
        <p:spPr bwMode="auto">
          <a:xfrm>
            <a:off x="7689850" y="-100013"/>
            <a:ext cx="1454150" cy="4189413"/>
          </a:xfrm>
          <a:prstGeom prst="rect">
            <a:avLst/>
          </a:prstGeom>
          <a:noFill/>
          <a:ln w="9525">
            <a:noFill/>
            <a:miter lim="800000"/>
            <a:headEnd/>
            <a:tailEnd/>
          </a:ln>
        </p:spPr>
      </p:pic>
      <p:sp>
        <p:nvSpPr>
          <p:cNvPr id="109571" name="Rectangle 2"/>
          <p:cNvSpPr>
            <a:spLocks noGrp="1" noChangeArrowheads="1"/>
          </p:cNvSpPr>
          <p:nvPr>
            <p:ph type="title"/>
          </p:nvPr>
        </p:nvSpPr>
        <p:spPr>
          <a:xfrm>
            <a:off x="228600" y="152400"/>
            <a:ext cx="6400800" cy="838200"/>
          </a:xfrm>
        </p:spPr>
        <p:txBody>
          <a:bodyPr/>
          <a:lstStyle/>
          <a:p>
            <a:pPr eaLnBrk="1" hangingPunct="1"/>
            <a:r>
              <a:rPr lang="en-US" sz="2900" smtClean="0"/>
              <a:t>Regulatory Requirements</a:t>
            </a:r>
          </a:p>
        </p:txBody>
      </p:sp>
      <p:sp>
        <p:nvSpPr>
          <p:cNvPr id="12291" name="Rectangle 4"/>
          <p:cNvSpPr>
            <a:spLocks noGrp="1" noChangeArrowheads="1"/>
          </p:cNvSpPr>
          <p:nvPr>
            <p:ph type="body" idx="1"/>
          </p:nvPr>
        </p:nvSpPr>
        <p:spPr>
          <a:xfrm>
            <a:off x="400050" y="1430338"/>
            <a:ext cx="7450138" cy="2571750"/>
          </a:xfrm>
        </p:spPr>
        <p:txBody>
          <a:bodyPr/>
          <a:lstStyle/>
          <a:p>
            <a:pPr eaLnBrk="1" hangingPunct="1">
              <a:lnSpc>
                <a:spcPct val="90000"/>
              </a:lnSpc>
              <a:defRPr/>
            </a:pPr>
            <a:r>
              <a:rPr lang="en-US" sz="2400" dirty="0" smtClean="0"/>
              <a:t>USEPA MS4 Requirements</a:t>
            </a:r>
          </a:p>
          <a:p>
            <a:pPr lvl="1" eaLnBrk="1" hangingPunct="1">
              <a:lnSpc>
                <a:spcPct val="90000"/>
              </a:lnSpc>
              <a:defRPr/>
            </a:pPr>
            <a:r>
              <a:rPr lang="en-US" sz="2100" dirty="0" smtClean="0"/>
              <a:t>Phase 1-Lincoln and Omaha</a:t>
            </a:r>
          </a:p>
          <a:p>
            <a:pPr lvl="1" eaLnBrk="1" hangingPunct="1">
              <a:lnSpc>
                <a:spcPct val="90000"/>
              </a:lnSpc>
              <a:defRPr/>
            </a:pPr>
            <a:r>
              <a:rPr lang="en-US" sz="2100" dirty="0" smtClean="0"/>
              <a:t>Phase 2-smaller urban areas</a:t>
            </a:r>
          </a:p>
          <a:p>
            <a:pPr marL="457200" lvl="1" indent="0" eaLnBrk="1" hangingPunct="1">
              <a:lnSpc>
                <a:spcPct val="90000"/>
              </a:lnSpc>
              <a:buFontTx/>
              <a:buNone/>
              <a:defRPr/>
            </a:pPr>
            <a:endParaRPr lang="en-US" sz="2100" dirty="0" smtClean="0"/>
          </a:p>
          <a:p>
            <a:pPr eaLnBrk="1" hangingPunct="1">
              <a:lnSpc>
                <a:spcPct val="90000"/>
              </a:lnSpc>
              <a:defRPr/>
            </a:pPr>
            <a:r>
              <a:rPr lang="en-US" sz="2400" dirty="0" smtClean="0"/>
              <a:t>Communities Develop Drainage Criteria Plan</a:t>
            </a:r>
            <a:endParaRPr lang="en-US" sz="2400" dirty="0"/>
          </a:p>
          <a:p>
            <a:pPr eaLnBrk="1" hangingPunct="1">
              <a:lnSpc>
                <a:spcPct val="90000"/>
              </a:lnSpc>
              <a:defRPr/>
            </a:pPr>
            <a:endParaRPr lang="en-US" sz="2400" dirty="0" smtClean="0"/>
          </a:p>
          <a:p>
            <a:pPr lvl="1" eaLnBrk="1" hangingPunct="1">
              <a:lnSpc>
                <a:spcPct val="90000"/>
              </a:lnSpc>
              <a:defRPr/>
            </a:pPr>
            <a:r>
              <a:rPr lang="en-US" sz="2100" dirty="0" smtClean="0"/>
              <a:t>City of Omaha Post Construction Stormwater Quality Ordinance</a:t>
            </a:r>
          </a:p>
          <a:p>
            <a:pPr lvl="1" eaLnBrk="1" hangingPunct="1">
              <a:lnSpc>
                <a:spcPct val="90000"/>
              </a:lnSpc>
              <a:defRPr/>
            </a:pPr>
            <a:r>
              <a:rPr lang="en-US" sz="2100" dirty="0" smtClean="0"/>
              <a:t>Treat the first 0.5 inches of rainfall runoff</a:t>
            </a:r>
          </a:p>
          <a:p>
            <a:pPr eaLnBrk="1" hangingPunct="1">
              <a:lnSpc>
                <a:spcPct val="90000"/>
              </a:lnSpc>
              <a:defRPr/>
            </a:pPr>
            <a:endParaRPr lang="en-US" sz="2400" dirty="0" smtClean="0"/>
          </a:p>
          <a:p>
            <a:pPr marL="0" indent="0" eaLnBrk="1" hangingPunct="1">
              <a:lnSpc>
                <a:spcPct val="90000"/>
              </a:lnSpc>
              <a:buFontTx/>
              <a:buNone/>
              <a:defRPr/>
            </a:pPr>
            <a:endParaRPr lang="en-US" sz="2100" dirty="0" smtClean="0"/>
          </a:p>
          <a:p>
            <a:pPr marL="0" indent="0" eaLnBrk="1" hangingPunct="1">
              <a:lnSpc>
                <a:spcPct val="90000"/>
              </a:lnSpc>
              <a:buFontTx/>
              <a:buNone/>
              <a:defRPr/>
            </a:pPr>
            <a:endParaRPr lang="en-US" sz="2400" dirty="0" smtClean="0"/>
          </a:p>
          <a:p>
            <a:pPr eaLnBrk="1" hangingPunct="1">
              <a:lnSpc>
                <a:spcPct val="90000"/>
              </a:lnSpc>
              <a:defRPr/>
            </a:pPr>
            <a:endParaRPr lang="en-US" sz="2400" dirty="0" smtClean="0"/>
          </a:p>
        </p:txBody>
      </p:sp>
      <p:pic>
        <p:nvPicPr>
          <p:cNvPr id="109573" name="Picture 6" descr="Buffer render"/>
          <p:cNvPicPr>
            <a:picLocks noChangeAspect="1" noChangeArrowheads="1"/>
          </p:cNvPicPr>
          <p:nvPr/>
        </p:nvPicPr>
        <p:blipFill>
          <a:blip r:embed="rId4" cstate="screen"/>
          <a:srcRect/>
          <a:stretch>
            <a:fillRect/>
          </a:stretch>
        </p:blipFill>
        <p:spPr bwMode="auto">
          <a:xfrm>
            <a:off x="6840538" y="4779963"/>
            <a:ext cx="2093912" cy="137477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28600" y="152400"/>
            <a:ext cx="6400800" cy="838200"/>
          </a:xfrm>
        </p:spPr>
        <p:txBody>
          <a:bodyPr/>
          <a:lstStyle/>
          <a:p>
            <a:pPr eaLnBrk="1" hangingPunct="1"/>
            <a:r>
              <a:rPr lang="en-US" sz="2900" smtClean="0"/>
              <a:t>Existing Site Design </a:t>
            </a:r>
          </a:p>
        </p:txBody>
      </p:sp>
      <p:sp>
        <p:nvSpPr>
          <p:cNvPr id="110595" name="Rectangle 3"/>
          <p:cNvSpPr>
            <a:spLocks noGrp="1" noChangeArrowheads="1"/>
          </p:cNvSpPr>
          <p:nvPr>
            <p:ph type="body" idx="1"/>
          </p:nvPr>
        </p:nvSpPr>
        <p:spPr>
          <a:xfrm>
            <a:off x="457200" y="2419350"/>
            <a:ext cx="3533775" cy="3848100"/>
          </a:xfrm>
        </p:spPr>
        <p:txBody>
          <a:bodyPr/>
          <a:lstStyle/>
          <a:p>
            <a:pPr eaLnBrk="1" hangingPunct="1">
              <a:spcBef>
                <a:spcPct val="0"/>
              </a:spcBef>
              <a:spcAft>
                <a:spcPts val="1200"/>
              </a:spcAft>
            </a:pPr>
            <a:r>
              <a:rPr lang="en-US" sz="2400" smtClean="0"/>
              <a:t>Mass Site Grading</a:t>
            </a:r>
          </a:p>
          <a:p>
            <a:pPr eaLnBrk="1" hangingPunct="1">
              <a:spcBef>
                <a:spcPct val="0"/>
              </a:spcBef>
              <a:spcAft>
                <a:spcPts val="1200"/>
              </a:spcAft>
            </a:pPr>
            <a:r>
              <a:rPr lang="en-US" sz="2400" smtClean="0"/>
              <a:t>Curb and Gutter Roadway Sections</a:t>
            </a:r>
          </a:p>
          <a:p>
            <a:pPr eaLnBrk="1" hangingPunct="1">
              <a:spcBef>
                <a:spcPct val="0"/>
              </a:spcBef>
              <a:spcAft>
                <a:spcPts val="1200"/>
              </a:spcAft>
            </a:pPr>
            <a:r>
              <a:rPr lang="en-US" sz="2400" smtClean="0"/>
              <a:t>Concrete Storm Sewers</a:t>
            </a:r>
          </a:p>
          <a:p>
            <a:pPr eaLnBrk="1" hangingPunct="1">
              <a:spcBef>
                <a:spcPct val="0"/>
              </a:spcBef>
              <a:spcAft>
                <a:spcPts val="1200"/>
              </a:spcAft>
            </a:pPr>
            <a:r>
              <a:rPr lang="en-US" sz="2400" smtClean="0"/>
              <a:t>Large Stormwater Detention Ponds</a:t>
            </a:r>
          </a:p>
        </p:txBody>
      </p:sp>
      <p:sp>
        <p:nvSpPr>
          <p:cNvPr id="110596" name="Rectangle 5"/>
          <p:cNvSpPr>
            <a:spLocks noChangeArrowheads="1"/>
          </p:cNvSpPr>
          <p:nvPr/>
        </p:nvSpPr>
        <p:spPr bwMode="auto">
          <a:xfrm>
            <a:off x="257175" y="1200150"/>
            <a:ext cx="7239000" cy="933450"/>
          </a:xfrm>
          <a:prstGeom prst="rect">
            <a:avLst/>
          </a:prstGeom>
          <a:noFill/>
          <a:ln w="9525">
            <a:noFill/>
            <a:miter lim="800000"/>
            <a:headEnd/>
            <a:tailEnd/>
          </a:ln>
        </p:spPr>
        <p:txBody>
          <a:bodyPr/>
          <a:lstStyle/>
          <a:p>
            <a:pPr>
              <a:spcBef>
                <a:spcPct val="20000"/>
              </a:spcBef>
            </a:pPr>
            <a:r>
              <a:rPr lang="en-US" sz="2800" b="1" i="1">
                <a:solidFill>
                  <a:srgbClr val="FFFFFF"/>
                </a:solidFill>
              </a:rPr>
              <a:t>Conventional Development Design Components</a:t>
            </a:r>
          </a:p>
        </p:txBody>
      </p:sp>
      <p:pic>
        <p:nvPicPr>
          <p:cNvPr id="110597" name="Picture 7" descr="t intersection"/>
          <p:cNvPicPr>
            <a:picLocks noChangeAspect="1" noChangeArrowheads="1"/>
          </p:cNvPicPr>
          <p:nvPr/>
        </p:nvPicPr>
        <p:blipFill>
          <a:blip r:embed="rId3" cstate="screen"/>
          <a:srcRect/>
          <a:stretch>
            <a:fillRect/>
          </a:stretch>
        </p:blipFill>
        <p:spPr bwMode="auto">
          <a:xfrm>
            <a:off x="4203700" y="2806700"/>
            <a:ext cx="4572000" cy="3425825"/>
          </a:xfrm>
          <a:prstGeom prst="rect">
            <a:avLst/>
          </a:prstGeom>
          <a:noFill/>
          <a:ln w="25400">
            <a:solidFill>
              <a:srgbClr val="64C63F"/>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228600" y="152400"/>
            <a:ext cx="6400800" cy="838200"/>
          </a:xfrm>
        </p:spPr>
        <p:txBody>
          <a:bodyPr/>
          <a:lstStyle/>
          <a:p>
            <a:pPr eaLnBrk="1" hangingPunct="1"/>
            <a:r>
              <a:rPr lang="en-US" sz="2900" smtClean="0"/>
              <a:t>Low Impact and Conservation Development </a:t>
            </a:r>
          </a:p>
        </p:txBody>
      </p:sp>
      <p:sp>
        <p:nvSpPr>
          <p:cNvPr id="111619" name="Rectangle 3"/>
          <p:cNvSpPr>
            <a:spLocks noGrp="1" noChangeArrowheads="1"/>
          </p:cNvSpPr>
          <p:nvPr>
            <p:ph type="body" idx="1"/>
          </p:nvPr>
        </p:nvSpPr>
        <p:spPr>
          <a:xfrm>
            <a:off x="152400" y="1762125"/>
            <a:ext cx="7543800" cy="5095875"/>
          </a:xfrm>
        </p:spPr>
        <p:txBody>
          <a:bodyPr/>
          <a:lstStyle/>
          <a:p>
            <a:pPr eaLnBrk="1" hangingPunct="1">
              <a:spcBef>
                <a:spcPct val="0"/>
              </a:spcBef>
              <a:spcAft>
                <a:spcPts val="1200"/>
              </a:spcAft>
            </a:pPr>
            <a:r>
              <a:rPr lang="en-US" sz="2400" smtClean="0"/>
              <a:t>Reduce stormwater runoff </a:t>
            </a:r>
          </a:p>
          <a:p>
            <a:pPr eaLnBrk="1" hangingPunct="1">
              <a:spcBef>
                <a:spcPct val="0"/>
              </a:spcBef>
              <a:spcAft>
                <a:spcPts val="1200"/>
              </a:spcAft>
            </a:pPr>
            <a:r>
              <a:rPr lang="en-US" sz="2400" smtClean="0"/>
              <a:t>Increase water quality </a:t>
            </a:r>
          </a:p>
          <a:p>
            <a:pPr eaLnBrk="1" hangingPunct="1">
              <a:spcBef>
                <a:spcPct val="0"/>
              </a:spcBef>
              <a:spcAft>
                <a:spcPts val="1200"/>
              </a:spcAft>
            </a:pPr>
            <a:r>
              <a:rPr lang="en-US" sz="2400" smtClean="0"/>
              <a:t>Integrate and conserve natural resources</a:t>
            </a:r>
          </a:p>
          <a:p>
            <a:pPr eaLnBrk="1" hangingPunct="1">
              <a:spcBef>
                <a:spcPct val="0"/>
              </a:spcBef>
              <a:spcAft>
                <a:spcPts val="1200"/>
              </a:spcAft>
            </a:pPr>
            <a:r>
              <a:rPr lang="en-US" sz="2400" smtClean="0"/>
              <a:t>Provide aesthetically pleasant and functional neighborhoods</a:t>
            </a:r>
          </a:p>
          <a:p>
            <a:pPr eaLnBrk="1" hangingPunct="1">
              <a:spcBef>
                <a:spcPct val="0"/>
              </a:spcBef>
              <a:spcAft>
                <a:spcPts val="1200"/>
              </a:spcAft>
            </a:pPr>
            <a:r>
              <a:rPr lang="en-US" sz="2400" smtClean="0"/>
              <a:t>Require minimal long-term maintenance</a:t>
            </a:r>
          </a:p>
        </p:txBody>
      </p:sp>
      <p:sp>
        <p:nvSpPr>
          <p:cNvPr id="111620" name="Rectangle 4"/>
          <p:cNvSpPr>
            <a:spLocks noChangeArrowheads="1"/>
          </p:cNvSpPr>
          <p:nvPr/>
        </p:nvSpPr>
        <p:spPr bwMode="auto">
          <a:xfrm>
            <a:off x="169863" y="1141413"/>
            <a:ext cx="8229600" cy="647700"/>
          </a:xfrm>
          <a:prstGeom prst="rect">
            <a:avLst/>
          </a:prstGeom>
          <a:noFill/>
          <a:ln w="9525">
            <a:noFill/>
            <a:miter lim="800000"/>
            <a:headEnd/>
            <a:tailEnd/>
          </a:ln>
        </p:spPr>
        <p:txBody>
          <a:bodyPr/>
          <a:lstStyle/>
          <a:p>
            <a:pPr marL="342900" indent="-342900">
              <a:spcBef>
                <a:spcPct val="20000"/>
              </a:spcBef>
            </a:pPr>
            <a:r>
              <a:rPr lang="en-US" sz="2800" b="1" i="1">
                <a:solidFill>
                  <a:srgbClr val="FFFFFF"/>
                </a:solidFill>
              </a:rPr>
              <a:t>Design Objectives</a:t>
            </a:r>
          </a:p>
        </p:txBody>
      </p:sp>
      <p:pic>
        <p:nvPicPr>
          <p:cNvPr id="111621" name="Picture 5" descr="Circular Graphic"/>
          <p:cNvPicPr>
            <a:picLocks noChangeAspect="1" noChangeArrowheads="1"/>
          </p:cNvPicPr>
          <p:nvPr/>
        </p:nvPicPr>
        <p:blipFill>
          <a:blip r:embed="rId3" cstate="screen"/>
          <a:srcRect r="63965"/>
          <a:stretch>
            <a:fillRect/>
          </a:stretch>
        </p:blipFill>
        <p:spPr bwMode="auto">
          <a:xfrm>
            <a:off x="7689850" y="-100013"/>
            <a:ext cx="1454150" cy="4189413"/>
          </a:xfrm>
          <a:prstGeom prst="rect">
            <a:avLst/>
          </a:prstGeom>
          <a:noFill/>
          <a:ln w="9525">
            <a:noFill/>
            <a:miter lim="800000"/>
            <a:headEnd/>
            <a:tailEnd/>
          </a:ln>
        </p:spPr>
      </p:pic>
      <p:pic>
        <p:nvPicPr>
          <p:cNvPr id="111622" name="Picture 3"/>
          <p:cNvPicPr>
            <a:picLocks noChangeAspect="1" noChangeArrowheads="1"/>
          </p:cNvPicPr>
          <p:nvPr/>
        </p:nvPicPr>
        <p:blipFill>
          <a:blip r:embed="rId4" cstate="screen"/>
          <a:srcRect/>
          <a:stretch>
            <a:fillRect/>
          </a:stretch>
        </p:blipFill>
        <p:spPr bwMode="auto">
          <a:xfrm>
            <a:off x="6969125" y="4667250"/>
            <a:ext cx="2024063" cy="1557338"/>
          </a:xfrm>
          <a:prstGeom prst="rect">
            <a:avLst/>
          </a:prstGeom>
          <a:noFill/>
          <a:ln w="25400">
            <a:noFill/>
            <a:miter lim="800000"/>
            <a:headEnd/>
            <a:tailEnd/>
          </a:ln>
        </p:spPr>
      </p:pic>
      <p:pic>
        <p:nvPicPr>
          <p:cNvPr id="111623" name="Picture 12" descr="wetland"/>
          <p:cNvPicPr>
            <a:picLocks noChangeAspect="1" noChangeArrowheads="1"/>
          </p:cNvPicPr>
          <p:nvPr/>
        </p:nvPicPr>
        <p:blipFill>
          <a:blip r:embed="rId5" cstate="screen"/>
          <a:srcRect/>
          <a:stretch>
            <a:fillRect/>
          </a:stretch>
        </p:blipFill>
        <p:spPr bwMode="auto">
          <a:xfrm>
            <a:off x="169863" y="4721225"/>
            <a:ext cx="2614612" cy="1958975"/>
          </a:xfrm>
          <a:prstGeom prst="rect">
            <a:avLst/>
          </a:prstGeom>
          <a:noFill/>
          <a:ln w="25400">
            <a:solidFill>
              <a:srgbClr val="64C63F"/>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28600" y="306388"/>
            <a:ext cx="6400800" cy="838200"/>
          </a:xfrm>
        </p:spPr>
        <p:txBody>
          <a:bodyPr/>
          <a:lstStyle/>
          <a:p>
            <a:pPr eaLnBrk="1" hangingPunct="1"/>
            <a:r>
              <a:rPr lang="en-US" sz="3200" smtClean="0"/>
              <a:t>The Economics of LID and Conservation Development</a:t>
            </a:r>
            <a:endParaRPr lang="en-US" sz="2900" smtClean="0"/>
          </a:p>
        </p:txBody>
      </p:sp>
      <p:sp>
        <p:nvSpPr>
          <p:cNvPr id="9219" name="Rectangle 4"/>
          <p:cNvSpPr>
            <a:spLocks noGrp="1" noChangeArrowheads="1"/>
          </p:cNvSpPr>
          <p:nvPr>
            <p:ph type="body" idx="1"/>
          </p:nvPr>
        </p:nvSpPr>
        <p:spPr>
          <a:xfrm>
            <a:off x="161925" y="2647950"/>
            <a:ext cx="8229600" cy="3752850"/>
          </a:xfrm>
        </p:spPr>
        <p:txBody>
          <a:bodyPr/>
          <a:lstStyle/>
          <a:p>
            <a:pPr marL="609600" indent="-609600">
              <a:spcAft>
                <a:spcPct val="35000"/>
              </a:spcAft>
              <a:buFont typeface="Wingdings" pitchFamily="2" charset="2"/>
              <a:buAutoNum type="arabicPeriod"/>
              <a:defRPr/>
            </a:pPr>
            <a:r>
              <a:rPr lang="en-US" sz="2000" dirty="0" smtClean="0">
                <a:sym typeface="Wingdings" pitchFamily="2" charset="2"/>
              </a:rPr>
              <a:t>Evaluate construction costs of proposed BMP Standards applied to nine (9) local residential and commercial sites:</a:t>
            </a:r>
          </a:p>
          <a:p>
            <a:pPr marL="990600" lvl="1" indent="-533400">
              <a:spcAft>
                <a:spcPct val="35000"/>
              </a:spcAft>
              <a:buFont typeface="Wingdings" pitchFamily="2" charset="2"/>
              <a:buChar char="q"/>
              <a:defRPr/>
            </a:pPr>
            <a:r>
              <a:rPr lang="en-US" sz="2000" dirty="0" smtClean="0">
                <a:sym typeface="Wingdings" pitchFamily="2" charset="2"/>
              </a:rPr>
              <a:t>6 existing sites in Overland Park (hypothetical BMPs)</a:t>
            </a:r>
          </a:p>
          <a:p>
            <a:pPr marL="990600" lvl="1" indent="-533400">
              <a:spcAft>
                <a:spcPct val="35000"/>
              </a:spcAft>
              <a:buFont typeface="Wingdings" pitchFamily="2" charset="2"/>
              <a:buChar char="q"/>
              <a:defRPr/>
            </a:pPr>
            <a:r>
              <a:rPr lang="en-US" sz="2000" dirty="0" smtClean="0">
                <a:sym typeface="Wingdings" pitchFamily="2" charset="2"/>
              </a:rPr>
              <a:t>Determine construction costs of </a:t>
            </a:r>
            <a:r>
              <a:rPr lang="en-US" sz="2000" u="sng" dirty="0" smtClean="0">
                <a:sym typeface="Wingdings" pitchFamily="2" charset="2"/>
              </a:rPr>
              <a:t>actual</a:t>
            </a:r>
            <a:r>
              <a:rPr lang="en-US" sz="2000" dirty="0" smtClean="0">
                <a:sym typeface="Wingdings" pitchFamily="2" charset="2"/>
              </a:rPr>
              <a:t> BMPs constructed on 3 sites in Lenexa, KS</a:t>
            </a:r>
          </a:p>
          <a:p>
            <a:pPr marL="609600" indent="-609600">
              <a:spcAft>
                <a:spcPct val="35000"/>
              </a:spcAft>
              <a:buFont typeface="Wingdings" pitchFamily="2" charset="2"/>
              <a:buAutoNum type="arabicPeriod"/>
              <a:defRPr/>
            </a:pPr>
            <a:r>
              <a:rPr lang="en-US" sz="2000" dirty="0" smtClean="0">
                <a:sym typeface="Wingdings" pitchFamily="2" charset="2"/>
              </a:rPr>
              <a:t>Estimate annual BMP maintenance costs</a:t>
            </a:r>
          </a:p>
          <a:p>
            <a:pPr marL="609600" indent="-609600">
              <a:spcAft>
                <a:spcPct val="35000"/>
              </a:spcAft>
              <a:buFont typeface="Wingdings" pitchFamily="2" charset="2"/>
              <a:buAutoNum type="arabicPeriod"/>
              <a:defRPr/>
            </a:pPr>
            <a:r>
              <a:rPr lang="en-US" sz="2000" dirty="0" smtClean="0">
                <a:sym typeface="Wingdings" pitchFamily="2" charset="2"/>
              </a:rPr>
              <a:t>Compare site cost analysis with national data</a:t>
            </a:r>
          </a:p>
          <a:p>
            <a:pPr marL="609600" indent="-609600">
              <a:spcAft>
                <a:spcPct val="35000"/>
              </a:spcAft>
              <a:buFont typeface="Wingdings" pitchFamily="2" charset="2"/>
              <a:buAutoNum type="arabicPeriod"/>
              <a:defRPr/>
            </a:pPr>
            <a:r>
              <a:rPr lang="en-US" sz="2000" dirty="0" smtClean="0">
                <a:sym typeface="Wingdings" pitchFamily="2" charset="2"/>
              </a:rPr>
              <a:t>Evaluate % of site area dedicated to BMPs</a:t>
            </a:r>
          </a:p>
          <a:p>
            <a:pPr eaLnBrk="1" hangingPunct="1">
              <a:lnSpc>
                <a:spcPct val="90000"/>
              </a:lnSpc>
              <a:defRPr/>
            </a:pPr>
            <a:endParaRPr lang="en-US" sz="2400" dirty="0" smtClean="0"/>
          </a:p>
        </p:txBody>
      </p:sp>
      <p:pic>
        <p:nvPicPr>
          <p:cNvPr id="112644" name="Picture 6" descr="Circular Graphic"/>
          <p:cNvPicPr>
            <a:picLocks noChangeAspect="1" noChangeArrowheads="1"/>
          </p:cNvPicPr>
          <p:nvPr/>
        </p:nvPicPr>
        <p:blipFill>
          <a:blip r:embed="rId3" cstate="screen"/>
          <a:srcRect r="63965"/>
          <a:stretch>
            <a:fillRect/>
          </a:stretch>
        </p:blipFill>
        <p:spPr bwMode="auto">
          <a:xfrm>
            <a:off x="7689850" y="-100013"/>
            <a:ext cx="1454150" cy="4189413"/>
          </a:xfrm>
          <a:prstGeom prst="rect">
            <a:avLst/>
          </a:prstGeom>
          <a:noFill/>
          <a:ln w="9525">
            <a:noFill/>
            <a:miter lim="800000"/>
            <a:headEnd/>
            <a:tailEnd/>
          </a:ln>
        </p:spPr>
      </p:pic>
      <p:sp>
        <p:nvSpPr>
          <p:cNvPr id="112645" name="TextBox 5"/>
          <p:cNvSpPr txBox="1">
            <a:spLocks noChangeArrowheads="1"/>
          </p:cNvSpPr>
          <p:nvPr/>
        </p:nvSpPr>
        <p:spPr bwMode="auto">
          <a:xfrm>
            <a:off x="439738" y="1531938"/>
            <a:ext cx="6958012" cy="830262"/>
          </a:xfrm>
          <a:prstGeom prst="rect">
            <a:avLst/>
          </a:prstGeom>
          <a:noFill/>
          <a:ln w="9525">
            <a:noFill/>
            <a:miter lim="800000"/>
            <a:headEnd/>
            <a:tailEnd/>
          </a:ln>
        </p:spPr>
        <p:txBody>
          <a:bodyPr>
            <a:spAutoFit/>
          </a:bodyPr>
          <a:lstStyle/>
          <a:p>
            <a:r>
              <a:rPr lang="en-US" sz="2400">
                <a:solidFill>
                  <a:srgbClr val="FFFFFF"/>
                </a:solidFill>
              </a:rPr>
              <a:t>Olsson Associates completed a Cost Analysis for implementation of BMPs in Overland Park, Ks</a:t>
            </a:r>
          </a:p>
        </p:txBody>
      </p:sp>
      <p:pic>
        <p:nvPicPr>
          <p:cNvPr id="112646" name="Picture 5" descr="Discovery bioswale"/>
          <p:cNvPicPr>
            <a:picLocks noChangeAspect="1" noChangeArrowheads="1"/>
          </p:cNvPicPr>
          <p:nvPr/>
        </p:nvPicPr>
        <p:blipFill>
          <a:blip r:embed="rId4" cstate="screen"/>
          <a:srcRect/>
          <a:stretch>
            <a:fillRect/>
          </a:stretch>
        </p:blipFill>
        <p:spPr bwMode="auto">
          <a:xfrm>
            <a:off x="7397750" y="4452938"/>
            <a:ext cx="1543050" cy="1778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76200"/>
            <a:ext cx="8229600" cy="762000"/>
          </a:xfrm>
        </p:spPr>
        <p:txBody>
          <a:bodyPr/>
          <a:lstStyle/>
          <a:p>
            <a:pPr>
              <a:defRPr/>
            </a:pPr>
            <a:r>
              <a:rPr lang="en-US" dirty="0" smtClean="0"/>
              <a:t>Overview</a:t>
            </a:r>
          </a:p>
        </p:txBody>
      </p:sp>
      <p:sp>
        <p:nvSpPr>
          <p:cNvPr id="291843" name="Rectangle 3"/>
          <p:cNvSpPr>
            <a:spLocks noGrp="1" noChangeArrowheads="1"/>
          </p:cNvSpPr>
          <p:nvPr>
            <p:ph idx="1"/>
          </p:nvPr>
        </p:nvSpPr>
        <p:spPr>
          <a:xfrm>
            <a:off x="457200" y="1066800"/>
            <a:ext cx="8229600" cy="4495800"/>
          </a:xfrm>
        </p:spPr>
        <p:txBody>
          <a:bodyPr/>
          <a:lstStyle/>
          <a:p>
            <a:pPr>
              <a:lnSpc>
                <a:spcPct val="90000"/>
              </a:lnSpc>
              <a:defRPr/>
            </a:pPr>
            <a:r>
              <a:rPr lang="en-US" sz="2800" dirty="0" err="1" smtClean="0"/>
              <a:t>Stormwater</a:t>
            </a:r>
            <a:r>
              <a:rPr lang="en-US" sz="2800" dirty="0" smtClean="0"/>
              <a:t> management – defined as a problem or opportunity?</a:t>
            </a:r>
          </a:p>
          <a:p>
            <a:pPr lvl="1">
              <a:lnSpc>
                <a:spcPct val="90000"/>
              </a:lnSpc>
              <a:defRPr/>
            </a:pPr>
            <a:r>
              <a:rPr lang="en-US" sz="2400" dirty="0" smtClean="0"/>
              <a:t>Paradigms/perceptions need shifting</a:t>
            </a:r>
          </a:p>
          <a:p>
            <a:pPr lvl="1">
              <a:lnSpc>
                <a:spcPct val="90000"/>
              </a:lnSpc>
              <a:defRPr/>
            </a:pPr>
            <a:r>
              <a:rPr lang="en-US" sz="2400" dirty="0" smtClean="0"/>
              <a:t>We like our nature well-behaved</a:t>
            </a:r>
          </a:p>
          <a:p>
            <a:pPr lvl="1">
              <a:lnSpc>
                <a:spcPct val="90000"/>
              </a:lnSpc>
              <a:defRPr/>
            </a:pPr>
            <a:r>
              <a:rPr lang="en-US" sz="2400" dirty="0" smtClean="0"/>
              <a:t>No such thing as no maintenance</a:t>
            </a:r>
          </a:p>
          <a:p>
            <a:pPr>
              <a:lnSpc>
                <a:spcPct val="90000"/>
              </a:lnSpc>
              <a:defRPr/>
            </a:pPr>
            <a:r>
              <a:rPr lang="en-US" sz="2800" dirty="0" smtClean="0"/>
              <a:t>Best management practices overview</a:t>
            </a:r>
          </a:p>
          <a:p>
            <a:pPr>
              <a:lnSpc>
                <a:spcPct val="90000"/>
              </a:lnSpc>
              <a:defRPr/>
            </a:pPr>
            <a:r>
              <a:rPr lang="en-US" sz="2800" dirty="0" smtClean="0"/>
              <a:t>Key considerations</a:t>
            </a:r>
          </a:p>
          <a:p>
            <a:pPr lvl="1">
              <a:lnSpc>
                <a:spcPct val="90000"/>
              </a:lnSpc>
              <a:defRPr/>
            </a:pPr>
            <a:r>
              <a:rPr lang="en-US" sz="2400" dirty="0" smtClean="0"/>
              <a:t>Combining successful design, construction and maintenance</a:t>
            </a:r>
          </a:p>
          <a:p>
            <a:pPr lvl="1">
              <a:lnSpc>
                <a:spcPct val="90000"/>
              </a:lnSpc>
              <a:defRPr/>
            </a:pPr>
            <a:r>
              <a:rPr lang="en-US" sz="2400" dirty="0" smtClean="0"/>
              <a:t>Comparing </a:t>
            </a:r>
            <a:r>
              <a:rPr lang="en-US" sz="2400" i="1" dirty="0" smtClean="0"/>
              <a:t>all</a:t>
            </a:r>
            <a:r>
              <a:rPr lang="en-US" sz="2400" dirty="0" smtClean="0"/>
              <a:t> of the costs &amp; benefits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fade">
                                      <p:cBhvr>
                                        <p:cTn id="7" dur="2000"/>
                                        <p:tgtEl>
                                          <p:spTgt spid="2918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1843">
                                            <p:txEl>
                                              <p:pRg st="0" end="0"/>
                                            </p:txEl>
                                          </p:spTgt>
                                        </p:tgtEl>
                                        <p:attrNameLst>
                                          <p:attrName>style.visibility</p:attrName>
                                        </p:attrNameLst>
                                      </p:cBhvr>
                                      <p:to>
                                        <p:strVal val="visible"/>
                                      </p:to>
                                    </p:set>
                                    <p:animEffect transition="in" filter="wipe(left)">
                                      <p:cBhvr>
                                        <p:cTn id="12" dur="500"/>
                                        <p:tgtEl>
                                          <p:spTgt spid="29184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91843">
                                            <p:txEl>
                                              <p:pRg st="1" end="1"/>
                                            </p:txEl>
                                          </p:spTgt>
                                        </p:tgtEl>
                                        <p:attrNameLst>
                                          <p:attrName>style.visibility</p:attrName>
                                        </p:attrNameLst>
                                      </p:cBhvr>
                                      <p:to>
                                        <p:strVal val="visible"/>
                                      </p:to>
                                    </p:set>
                                    <p:animEffect transition="in" filter="wipe(left)">
                                      <p:cBhvr>
                                        <p:cTn id="15" dur="500"/>
                                        <p:tgtEl>
                                          <p:spTgt spid="29184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91843">
                                            <p:txEl>
                                              <p:pRg st="2" end="2"/>
                                            </p:txEl>
                                          </p:spTgt>
                                        </p:tgtEl>
                                        <p:attrNameLst>
                                          <p:attrName>style.visibility</p:attrName>
                                        </p:attrNameLst>
                                      </p:cBhvr>
                                      <p:to>
                                        <p:strVal val="visible"/>
                                      </p:to>
                                    </p:set>
                                    <p:animEffect transition="in" filter="wipe(left)">
                                      <p:cBhvr>
                                        <p:cTn id="18" dur="500"/>
                                        <p:tgtEl>
                                          <p:spTgt spid="29184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1843">
                                            <p:txEl>
                                              <p:pRg st="3" end="3"/>
                                            </p:txEl>
                                          </p:spTgt>
                                        </p:tgtEl>
                                        <p:attrNameLst>
                                          <p:attrName>style.visibility</p:attrName>
                                        </p:attrNameLst>
                                      </p:cBhvr>
                                      <p:to>
                                        <p:strVal val="visible"/>
                                      </p:to>
                                    </p:set>
                                    <p:animEffect transition="in" filter="wipe(left)">
                                      <p:cBhvr>
                                        <p:cTn id="21" dur="500"/>
                                        <p:tgtEl>
                                          <p:spTgt spid="29184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1843">
                                            <p:txEl>
                                              <p:pRg st="4" end="4"/>
                                            </p:txEl>
                                          </p:spTgt>
                                        </p:tgtEl>
                                        <p:attrNameLst>
                                          <p:attrName>style.visibility</p:attrName>
                                        </p:attrNameLst>
                                      </p:cBhvr>
                                      <p:to>
                                        <p:strVal val="visible"/>
                                      </p:to>
                                    </p:set>
                                    <p:animEffect transition="in" filter="wipe(left)">
                                      <p:cBhvr>
                                        <p:cTn id="26" dur="500"/>
                                        <p:tgtEl>
                                          <p:spTgt spid="29184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1843">
                                            <p:txEl>
                                              <p:pRg st="5" end="5"/>
                                            </p:txEl>
                                          </p:spTgt>
                                        </p:tgtEl>
                                        <p:attrNameLst>
                                          <p:attrName>style.visibility</p:attrName>
                                        </p:attrNameLst>
                                      </p:cBhvr>
                                      <p:to>
                                        <p:strVal val="visible"/>
                                      </p:to>
                                    </p:set>
                                    <p:animEffect transition="in" filter="wipe(left)">
                                      <p:cBhvr>
                                        <p:cTn id="31" dur="500"/>
                                        <p:tgtEl>
                                          <p:spTgt spid="291843">
                                            <p:txEl>
                                              <p:pRg st="5" end="5"/>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91843">
                                            <p:txEl>
                                              <p:pRg st="6" end="6"/>
                                            </p:txEl>
                                          </p:spTgt>
                                        </p:tgtEl>
                                        <p:attrNameLst>
                                          <p:attrName>style.visibility</p:attrName>
                                        </p:attrNameLst>
                                      </p:cBhvr>
                                      <p:to>
                                        <p:strVal val="visible"/>
                                      </p:to>
                                    </p:set>
                                    <p:animEffect transition="in" filter="wipe(left)">
                                      <p:cBhvr>
                                        <p:cTn id="34" dur="500"/>
                                        <p:tgtEl>
                                          <p:spTgt spid="291843">
                                            <p:txEl>
                                              <p:pRg st="6" end="6"/>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91843">
                                            <p:txEl>
                                              <p:pRg st="7" end="7"/>
                                            </p:txEl>
                                          </p:spTgt>
                                        </p:tgtEl>
                                        <p:attrNameLst>
                                          <p:attrName>style.visibility</p:attrName>
                                        </p:attrNameLst>
                                      </p:cBhvr>
                                      <p:to>
                                        <p:strVal val="visible"/>
                                      </p:to>
                                    </p:set>
                                    <p:animEffect transition="in" filter="wipe(left)">
                                      <p:cBhvr>
                                        <p:cTn id="37" dur="500"/>
                                        <p:tgtEl>
                                          <p:spTgt spid="291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2" grpId="0"/>
      <p:bldP spid="29184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228600" y="254000"/>
            <a:ext cx="6781800" cy="914400"/>
          </a:xfrm>
        </p:spPr>
        <p:txBody>
          <a:bodyPr/>
          <a:lstStyle/>
          <a:p>
            <a:r>
              <a:rPr lang="en-US" smtClean="0"/>
              <a:t>Data was compared to National Averages for BMP Construction</a:t>
            </a:r>
          </a:p>
        </p:txBody>
      </p:sp>
      <p:sp>
        <p:nvSpPr>
          <p:cNvPr id="3" name="Content Placeholder 2"/>
          <p:cNvSpPr>
            <a:spLocks noGrp="1"/>
          </p:cNvSpPr>
          <p:nvPr>
            <p:ph idx="1"/>
          </p:nvPr>
        </p:nvSpPr>
        <p:spPr>
          <a:xfrm>
            <a:off x="457200" y="1600200"/>
            <a:ext cx="6977063" cy="4525963"/>
          </a:xfrm>
        </p:spPr>
        <p:txBody>
          <a:bodyPr/>
          <a:lstStyle/>
          <a:p>
            <a:pPr marL="609600" indent="-609600">
              <a:spcAft>
                <a:spcPct val="25000"/>
              </a:spcAft>
              <a:buFont typeface="Wingdings" pitchFamily="2" charset="2"/>
              <a:buAutoNum type="arabicPeriod"/>
              <a:defRPr/>
            </a:pPr>
            <a:r>
              <a:rPr lang="en-US" sz="2200" dirty="0" smtClean="0">
                <a:sym typeface="Wingdings" pitchFamily="2" charset="2"/>
              </a:rPr>
              <a:t>Cost data compiled on eight (8) BMPs installed across the country</a:t>
            </a:r>
          </a:p>
          <a:p>
            <a:pPr marL="609600" indent="-609600">
              <a:spcAft>
                <a:spcPct val="25000"/>
              </a:spcAft>
              <a:buFont typeface="Wingdings" pitchFamily="2" charset="2"/>
              <a:buAutoNum type="arabicPeriod"/>
              <a:defRPr/>
            </a:pPr>
            <a:r>
              <a:rPr lang="en-US" sz="2200" dirty="0" smtClean="0">
                <a:sym typeface="Wingdings" pitchFamily="2" charset="2"/>
              </a:rPr>
              <a:t>Fourteen (14) references cited</a:t>
            </a:r>
          </a:p>
          <a:p>
            <a:pPr marL="609600" indent="-609600">
              <a:spcAft>
                <a:spcPct val="25000"/>
              </a:spcAft>
              <a:buFont typeface="Wingdings" pitchFamily="2" charset="2"/>
              <a:buAutoNum type="arabicPeriod"/>
              <a:defRPr/>
            </a:pPr>
            <a:r>
              <a:rPr lang="en-US" sz="2200" dirty="0" smtClean="0">
                <a:sym typeface="Wingdings" pitchFamily="2" charset="2"/>
              </a:rPr>
              <a:t>Average construction cost of all 8 BMPs researched:</a:t>
            </a:r>
          </a:p>
          <a:p>
            <a:pPr marL="990600" lvl="1" indent="-533400">
              <a:spcAft>
                <a:spcPct val="25000"/>
              </a:spcAft>
              <a:buFont typeface="Wingdings" pitchFamily="2" charset="2"/>
              <a:buChar char="q"/>
              <a:defRPr/>
            </a:pPr>
            <a:r>
              <a:rPr lang="en-US" sz="2200" dirty="0" smtClean="0">
                <a:solidFill>
                  <a:schemeClr val="folHlink"/>
                </a:solidFill>
                <a:sym typeface="Wingdings" pitchFamily="2" charset="2"/>
              </a:rPr>
              <a:t>Residential: $3,500/acre</a:t>
            </a:r>
          </a:p>
          <a:p>
            <a:pPr marL="990600" lvl="1" indent="-533400">
              <a:spcAft>
                <a:spcPct val="25000"/>
              </a:spcAft>
              <a:buFont typeface="Wingdings" pitchFamily="2" charset="2"/>
              <a:buChar char="q"/>
              <a:defRPr/>
            </a:pPr>
            <a:r>
              <a:rPr lang="en-US" sz="2200" dirty="0" smtClean="0">
                <a:solidFill>
                  <a:schemeClr val="folHlink"/>
                </a:solidFill>
                <a:sym typeface="Wingdings" pitchFamily="2" charset="2"/>
              </a:rPr>
              <a:t>Commercial: $11,000/acre</a:t>
            </a:r>
          </a:p>
          <a:p>
            <a:pPr marL="609600" indent="-609600">
              <a:spcAft>
                <a:spcPct val="25000"/>
              </a:spcAft>
              <a:buFont typeface="Wingdings" pitchFamily="2" charset="2"/>
              <a:buAutoNum type="arabicPeriod"/>
              <a:defRPr/>
            </a:pPr>
            <a:r>
              <a:rPr lang="en-US" sz="2200" dirty="0" smtClean="0">
                <a:sym typeface="Wingdings" pitchFamily="2" charset="2"/>
              </a:rPr>
              <a:t>Annual maintenance costs range from 3%-9% of initial construction costs</a:t>
            </a:r>
          </a:p>
          <a:p>
            <a:pPr>
              <a:defRPr/>
            </a:pPr>
            <a:endParaRPr lang="en-US" dirty="0"/>
          </a:p>
        </p:txBody>
      </p:sp>
      <p:pic>
        <p:nvPicPr>
          <p:cNvPr id="113668" name="Picture 5" descr="Discovery bioswale"/>
          <p:cNvPicPr>
            <a:picLocks noChangeAspect="1" noChangeArrowheads="1"/>
          </p:cNvPicPr>
          <p:nvPr/>
        </p:nvPicPr>
        <p:blipFill>
          <a:blip r:embed="rId2" cstate="screen"/>
          <a:srcRect/>
          <a:stretch>
            <a:fillRect/>
          </a:stretch>
        </p:blipFill>
        <p:spPr bwMode="auto">
          <a:xfrm>
            <a:off x="7397750" y="4452938"/>
            <a:ext cx="1543050" cy="1778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228600" y="76200"/>
            <a:ext cx="8332788" cy="914400"/>
          </a:xfrm>
        </p:spPr>
        <p:txBody>
          <a:bodyPr/>
          <a:lstStyle/>
          <a:p>
            <a:r>
              <a:rPr lang="en-US" smtClean="0"/>
              <a:t>Nine Sites Studied in Overland Park, KS</a:t>
            </a:r>
          </a:p>
        </p:txBody>
      </p:sp>
      <p:sp>
        <p:nvSpPr>
          <p:cNvPr id="3" name="Content Placeholder 2"/>
          <p:cNvSpPr>
            <a:spLocks noGrp="1"/>
          </p:cNvSpPr>
          <p:nvPr>
            <p:ph idx="1"/>
          </p:nvPr>
        </p:nvSpPr>
        <p:spPr>
          <a:xfrm>
            <a:off x="327025" y="1017588"/>
            <a:ext cx="8229600" cy="4525962"/>
          </a:xfrm>
        </p:spPr>
        <p:txBody>
          <a:bodyPr/>
          <a:lstStyle/>
          <a:p>
            <a:pPr marL="609600" indent="-609600">
              <a:lnSpc>
                <a:spcPct val="80000"/>
              </a:lnSpc>
              <a:buFont typeface="Wingdings" pitchFamily="2" charset="2"/>
              <a:buNone/>
              <a:defRPr/>
            </a:pPr>
            <a:r>
              <a:rPr lang="en-US" sz="2000" dirty="0" smtClean="0">
                <a:sym typeface="Wingdings" pitchFamily="2" charset="2"/>
              </a:rPr>
              <a:t>Single Family Residential Sites:</a:t>
            </a:r>
          </a:p>
          <a:p>
            <a:pPr marL="609600" indent="-609600">
              <a:lnSpc>
                <a:spcPct val="80000"/>
              </a:lnSpc>
              <a:buFont typeface="Wingdings" pitchFamily="2" charset="2"/>
              <a:buAutoNum type="arabicPeriod"/>
              <a:defRPr/>
            </a:pPr>
            <a:r>
              <a:rPr lang="en-US" sz="2000" i="1" dirty="0" smtClean="0">
                <a:effectLst>
                  <a:outerShdw blurRad="38100" dist="38100" dir="2700000" algn="tl">
                    <a:srgbClr val="000000"/>
                  </a:outerShdw>
                </a:effectLst>
                <a:sym typeface="Wingdings" pitchFamily="2" charset="2"/>
              </a:rPr>
              <a:t>Village at Kensington </a:t>
            </a:r>
            <a:r>
              <a:rPr lang="en-US" sz="2000" dirty="0" smtClean="0">
                <a:effectLst>
                  <a:outerShdw blurRad="38100" dist="38100" dir="2700000" algn="tl">
                    <a:srgbClr val="000000"/>
                  </a:outerShdw>
                </a:effectLst>
                <a:sym typeface="Wingdings" pitchFamily="2" charset="2"/>
              </a:rPr>
              <a:t>(97 lots, 32 acres)</a:t>
            </a:r>
          </a:p>
          <a:p>
            <a:pPr marL="609600" indent="-609600">
              <a:lnSpc>
                <a:spcPct val="80000"/>
              </a:lnSpc>
              <a:buFont typeface="Wingdings" pitchFamily="2" charset="2"/>
              <a:buAutoNum type="arabicPeriod"/>
              <a:defRPr/>
            </a:pPr>
            <a:r>
              <a:rPr lang="en-US" sz="2000" i="1" dirty="0" smtClean="0">
                <a:effectLst>
                  <a:outerShdw blurRad="38100" dist="38100" dir="2700000" algn="tl">
                    <a:srgbClr val="000000"/>
                  </a:outerShdw>
                </a:effectLst>
                <a:sym typeface="Wingdings" pitchFamily="2" charset="2"/>
              </a:rPr>
              <a:t>Chapel Hill</a:t>
            </a:r>
            <a:r>
              <a:rPr lang="en-US" sz="2000" dirty="0" smtClean="0">
                <a:effectLst>
                  <a:outerShdw blurRad="38100" dist="38100" dir="2700000" algn="tl">
                    <a:srgbClr val="000000"/>
                  </a:outerShdw>
                </a:effectLst>
                <a:sym typeface="Wingdings" pitchFamily="2" charset="2"/>
              </a:rPr>
              <a:t> (666 lots, 233 acres)</a:t>
            </a:r>
          </a:p>
          <a:p>
            <a:pPr marL="609600" indent="-609600">
              <a:lnSpc>
                <a:spcPct val="80000"/>
              </a:lnSpc>
              <a:buFont typeface="Wingdings" pitchFamily="2" charset="2"/>
              <a:buAutoNum type="arabicPeriod"/>
              <a:defRPr/>
            </a:pPr>
            <a:r>
              <a:rPr lang="en-US" sz="2000" i="1" dirty="0" err="1" smtClean="0">
                <a:effectLst>
                  <a:outerShdw blurRad="38100" dist="38100" dir="2700000" algn="tl">
                    <a:srgbClr val="000000"/>
                  </a:outerShdw>
                </a:effectLst>
                <a:sym typeface="Wingdings" pitchFamily="2" charset="2"/>
              </a:rPr>
              <a:t>Creekside</a:t>
            </a:r>
            <a:r>
              <a:rPr lang="en-US" sz="2000" i="1" dirty="0" smtClean="0">
                <a:effectLst>
                  <a:outerShdw blurRad="38100" dist="38100" dir="2700000" algn="tl">
                    <a:srgbClr val="000000"/>
                  </a:outerShdw>
                </a:effectLst>
                <a:sym typeface="Wingdings" pitchFamily="2" charset="2"/>
              </a:rPr>
              <a:t> Woods, Lenexa</a:t>
            </a:r>
            <a:r>
              <a:rPr lang="en-US" sz="2000" dirty="0" smtClean="0">
                <a:effectLst>
                  <a:outerShdw blurRad="38100" dist="38100" dir="2700000" algn="tl">
                    <a:srgbClr val="000000"/>
                  </a:outerShdw>
                </a:effectLst>
                <a:sym typeface="Wingdings" pitchFamily="2" charset="2"/>
              </a:rPr>
              <a:t> (67 lots, 26 acres)</a:t>
            </a:r>
          </a:p>
          <a:p>
            <a:pPr marL="609600" indent="-609600">
              <a:lnSpc>
                <a:spcPct val="80000"/>
              </a:lnSpc>
              <a:buFont typeface="Wingdings" pitchFamily="2" charset="2"/>
              <a:buNone/>
              <a:defRPr/>
            </a:pPr>
            <a:endParaRPr lang="en-US" sz="2000" dirty="0" smtClean="0">
              <a:effectLst>
                <a:outerShdw blurRad="38100" dist="38100" dir="2700000" algn="tl">
                  <a:srgbClr val="000000"/>
                </a:outerShdw>
              </a:effectLst>
              <a:sym typeface="Wingdings" pitchFamily="2" charset="2"/>
            </a:endParaRPr>
          </a:p>
          <a:p>
            <a:pPr marL="609600" indent="-609600">
              <a:lnSpc>
                <a:spcPct val="80000"/>
              </a:lnSpc>
              <a:buFont typeface="Wingdings" pitchFamily="2" charset="2"/>
              <a:buNone/>
              <a:defRPr/>
            </a:pPr>
            <a:r>
              <a:rPr lang="en-US" sz="2000" dirty="0" smtClean="0">
                <a:effectLst>
                  <a:outerShdw blurRad="38100" dist="38100" dir="2700000" algn="tl">
                    <a:srgbClr val="000000"/>
                  </a:outerShdw>
                </a:effectLst>
                <a:sym typeface="Wingdings" pitchFamily="2" charset="2"/>
              </a:rPr>
              <a:t>Multi-Family Residential Sites:</a:t>
            </a:r>
          </a:p>
          <a:p>
            <a:pPr marL="609600" indent="-609600">
              <a:lnSpc>
                <a:spcPct val="80000"/>
              </a:lnSpc>
              <a:buFont typeface="Wingdings" pitchFamily="2" charset="2"/>
              <a:buAutoNum type="arabicPeriod"/>
              <a:defRPr/>
            </a:pPr>
            <a:r>
              <a:rPr lang="en-US" sz="2000" i="1" dirty="0" smtClean="0">
                <a:effectLst>
                  <a:outerShdw blurRad="38100" dist="38100" dir="2700000" algn="tl">
                    <a:srgbClr val="000000"/>
                  </a:outerShdw>
                </a:effectLst>
                <a:sym typeface="Wingdings" pitchFamily="2" charset="2"/>
              </a:rPr>
              <a:t>Corbin Crossing</a:t>
            </a:r>
            <a:r>
              <a:rPr lang="en-US" sz="2000" dirty="0" smtClean="0">
                <a:effectLst>
                  <a:outerShdw blurRad="38100" dist="38100" dir="2700000" algn="tl">
                    <a:srgbClr val="000000"/>
                  </a:outerShdw>
                </a:effectLst>
                <a:sym typeface="Wingdings" pitchFamily="2" charset="2"/>
              </a:rPr>
              <a:t> (18 acres)</a:t>
            </a:r>
          </a:p>
          <a:p>
            <a:pPr marL="609600" indent="-609600">
              <a:lnSpc>
                <a:spcPct val="80000"/>
              </a:lnSpc>
              <a:buFont typeface="Wingdings" pitchFamily="2" charset="2"/>
              <a:buAutoNum type="arabicPeriod"/>
              <a:defRPr/>
            </a:pPr>
            <a:r>
              <a:rPr lang="en-US" sz="2000" i="1" dirty="0" smtClean="0">
                <a:effectLst>
                  <a:outerShdw blurRad="38100" dist="38100" dir="2700000" algn="tl">
                    <a:srgbClr val="000000"/>
                  </a:outerShdw>
                </a:effectLst>
                <a:sym typeface="Wingdings" pitchFamily="2" charset="2"/>
              </a:rPr>
              <a:t>Townhomes at the Reserve</a:t>
            </a:r>
            <a:r>
              <a:rPr lang="en-US" sz="2000" dirty="0" smtClean="0">
                <a:effectLst>
                  <a:outerShdw blurRad="38100" dist="38100" dir="2700000" algn="tl">
                    <a:srgbClr val="000000"/>
                  </a:outerShdw>
                </a:effectLst>
                <a:sym typeface="Wingdings" pitchFamily="2" charset="2"/>
              </a:rPr>
              <a:t>, Lenexa (39 acres)</a:t>
            </a:r>
          </a:p>
          <a:p>
            <a:pPr marL="609600" indent="-609600">
              <a:lnSpc>
                <a:spcPct val="80000"/>
              </a:lnSpc>
              <a:buFont typeface="Wingdings" pitchFamily="2" charset="2"/>
              <a:buNone/>
              <a:defRPr/>
            </a:pPr>
            <a:endParaRPr lang="en-US" sz="2000" dirty="0" smtClean="0">
              <a:effectLst>
                <a:outerShdw blurRad="38100" dist="38100" dir="2700000" algn="tl">
                  <a:srgbClr val="000000"/>
                </a:outerShdw>
              </a:effectLst>
              <a:sym typeface="Wingdings" pitchFamily="2" charset="2"/>
            </a:endParaRPr>
          </a:p>
          <a:p>
            <a:pPr marL="609600" indent="-609600">
              <a:lnSpc>
                <a:spcPct val="80000"/>
              </a:lnSpc>
              <a:buFont typeface="Wingdings" pitchFamily="2" charset="2"/>
              <a:buNone/>
              <a:defRPr/>
            </a:pPr>
            <a:r>
              <a:rPr lang="en-US" sz="2000" dirty="0" smtClean="0">
                <a:sym typeface="Wingdings" pitchFamily="2" charset="2"/>
              </a:rPr>
              <a:t>Commercial/Office Sites:</a:t>
            </a:r>
          </a:p>
          <a:p>
            <a:pPr marL="609600" indent="-609600">
              <a:lnSpc>
                <a:spcPct val="80000"/>
              </a:lnSpc>
              <a:buFont typeface="Wingdings" pitchFamily="2" charset="2"/>
              <a:buAutoNum type="arabicPeriod"/>
              <a:defRPr/>
            </a:pPr>
            <a:r>
              <a:rPr lang="en-US" sz="2000" i="1" dirty="0" smtClean="0">
                <a:effectLst>
                  <a:outerShdw blurRad="38100" dist="38100" dir="2700000" algn="tl">
                    <a:srgbClr val="000000"/>
                  </a:outerShdw>
                </a:effectLst>
                <a:sym typeface="Wingdings" pitchFamily="2" charset="2"/>
              </a:rPr>
              <a:t>Dickinson Palazzo Theaters</a:t>
            </a:r>
            <a:r>
              <a:rPr lang="en-US" sz="2000" dirty="0" smtClean="0">
                <a:effectLst>
                  <a:outerShdw blurRad="38100" dist="38100" dir="2700000" algn="tl">
                    <a:srgbClr val="000000"/>
                  </a:outerShdw>
                </a:effectLst>
                <a:sym typeface="Wingdings" pitchFamily="2" charset="2"/>
              </a:rPr>
              <a:t> (13 acres)</a:t>
            </a:r>
          </a:p>
          <a:p>
            <a:pPr marL="609600" indent="-609600">
              <a:lnSpc>
                <a:spcPct val="80000"/>
              </a:lnSpc>
              <a:buFont typeface="Wingdings" pitchFamily="2" charset="2"/>
              <a:buAutoNum type="arabicPeriod"/>
              <a:defRPr/>
            </a:pPr>
            <a:r>
              <a:rPr lang="en-US" sz="2000" i="1" dirty="0" smtClean="0">
                <a:effectLst>
                  <a:outerShdw blurRad="38100" dist="38100" dir="2700000" algn="tl">
                    <a:srgbClr val="000000"/>
                  </a:outerShdw>
                </a:effectLst>
                <a:sym typeface="Wingdings" pitchFamily="2" charset="2"/>
              </a:rPr>
              <a:t>143</a:t>
            </a:r>
            <a:r>
              <a:rPr lang="en-US" sz="2000" i="1" baseline="30000" dirty="0" smtClean="0">
                <a:effectLst>
                  <a:outerShdw blurRad="38100" dist="38100" dir="2700000" algn="tl">
                    <a:srgbClr val="000000"/>
                  </a:outerShdw>
                </a:effectLst>
                <a:sym typeface="Wingdings" pitchFamily="2" charset="2"/>
              </a:rPr>
              <a:t>rd</a:t>
            </a:r>
            <a:r>
              <a:rPr lang="en-US" sz="2000" i="1" dirty="0" smtClean="0">
                <a:effectLst>
                  <a:outerShdw blurRad="38100" dist="38100" dir="2700000" algn="tl">
                    <a:srgbClr val="000000"/>
                  </a:outerShdw>
                </a:effectLst>
                <a:sym typeface="Wingdings" pitchFamily="2" charset="2"/>
              </a:rPr>
              <a:t> &amp; Metcalf Office Park</a:t>
            </a:r>
            <a:r>
              <a:rPr lang="en-US" sz="2000" dirty="0" smtClean="0">
                <a:effectLst>
                  <a:outerShdw blurRad="38100" dist="38100" dir="2700000" algn="tl">
                    <a:srgbClr val="000000"/>
                  </a:outerShdw>
                </a:effectLst>
                <a:sym typeface="Wingdings" pitchFamily="2" charset="2"/>
              </a:rPr>
              <a:t> (3 acres)</a:t>
            </a:r>
          </a:p>
          <a:p>
            <a:pPr marL="609600" indent="-609600">
              <a:lnSpc>
                <a:spcPct val="80000"/>
              </a:lnSpc>
              <a:buFont typeface="Wingdings" pitchFamily="2" charset="2"/>
              <a:buAutoNum type="arabicPeriod"/>
              <a:defRPr/>
            </a:pPr>
            <a:r>
              <a:rPr lang="en-US" sz="2000" i="1" dirty="0" smtClean="0">
                <a:effectLst>
                  <a:outerShdw blurRad="38100" dist="38100" dir="2700000" algn="tl">
                    <a:srgbClr val="000000"/>
                  </a:outerShdw>
                </a:effectLst>
                <a:sym typeface="Wingdings" pitchFamily="2" charset="2"/>
              </a:rPr>
              <a:t>151</a:t>
            </a:r>
            <a:r>
              <a:rPr lang="en-US" sz="2000" i="1" baseline="30000" dirty="0" smtClean="0">
                <a:effectLst>
                  <a:outerShdw blurRad="38100" dist="38100" dir="2700000" algn="tl">
                    <a:srgbClr val="000000"/>
                  </a:outerShdw>
                </a:effectLst>
                <a:sym typeface="Wingdings" pitchFamily="2" charset="2"/>
              </a:rPr>
              <a:t>st</a:t>
            </a:r>
            <a:r>
              <a:rPr lang="en-US" sz="2000" i="1" dirty="0" smtClean="0">
                <a:effectLst>
                  <a:outerShdw blurRad="38100" dist="38100" dir="2700000" algn="tl">
                    <a:srgbClr val="000000"/>
                  </a:outerShdw>
                </a:effectLst>
                <a:sym typeface="Wingdings" pitchFamily="2" charset="2"/>
              </a:rPr>
              <a:t> &amp; Metcalf Retail </a:t>
            </a:r>
            <a:r>
              <a:rPr lang="en-US" sz="2000" dirty="0" smtClean="0">
                <a:effectLst>
                  <a:outerShdw blurRad="38100" dist="38100" dir="2700000" algn="tl">
                    <a:srgbClr val="000000"/>
                  </a:outerShdw>
                </a:effectLst>
                <a:sym typeface="Wingdings" pitchFamily="2" charset="2"/>
              </a:rPr>
              <a:t>(4 acres)</a:t>
            </a:r>
          </a:p>
          <a:p>
            <a:pPr marL="609600" indent="-609600">
              <a:lnSpc>
                <a:spcPct val="80000"/>
              </a:lnSpc>
              <a:buFont typeface="Wingdings" pitchFamily="2" charset="2"/>
              <a:buAutoNum type="arabicPeriod"/>
              <a:defRPr/>
            </a:pPr>
            <a:r>
              <a:rPr lang="en-US" sz="2000" i="1" dirty="0" err="1" smtClean="0">
                <a:effectLst>
                  <a:outerShdw blurRad="38100" dist="38100" dir="2700000" algn="tl">
                    <a:srgbClr val="000000"/>
                  </a:outerShdw>
                </a:effectLst>
                <a:sym typeface="Wingdings" pitchFamily="2" charset="2"/>
              </a:rPr>
              <a:t>Rosehill</a:t>
            </a:r>
            <a:r>
              <a:rPr lang="en-US" sz="2000" i="1" dirty="0" smtClean="0">
                <a:effectLst>
                  <a:outerShdw blurRad="38100" dist="38100" dir="2700000" algn="tl">
                    <a:srgbClr val="000000"/>
                  </a:outerShdw>
                </a:effectLst>
                <a:sym typeface="Wingdings" pitchFamily="2" charset="2"/>
              </a:rPr>
              <a:t> Business Park, Lenexa</a:t>
            </a:r>
            <a:r>
              <a:rPr lang="en-US" sz="2000" dirty="0" smtClean="0">
                <a:effectLst>
                  <a:outerShdw blurRad="38100" dist="38100" dir="2700000" algn="tl">
                    <a:srgbClr val="000000"/>
                  </a:outerShdw>
                </a:effectLst>
                <a:sym typeface="Wingdings" pitchFamily="2" charset="2"/>
              </a:rPr>
              <a:t> (6 acres)</a:t>
            </a:r>
          </a:p>
          <a:p>
            <a:pPr>
              <a:defRPr/>
            </a:pPr>
            <a:endParaRPr lang="en-US" dirty="0"/>
          </a:p>
        </p:txBody>
      </p:sp>
      <p:pic>
        <p:nvPicPr>
          <p:cNvPr id="114692" name="Picture 5" descr="Oakstar1"/>
          <p:cNvPicPr>
            <a:picLocks noChangeAspect="1" noChangeArrowheads="1"/>
          </p:cNvPicPr>
          <p:nvPr/>
        </p:nvPicPr>
        <p:blipFill>
          <a:blip r:embed="rId2" cstate="screen"/>
          <a:srcRect/>
          <a:stretch>
            <a:fillRect/>
          </a:stretch>
        </p:blipFill>
        <p:spPr bwMode="auto">
          <a:xfrm>
            <a:off x="6994525" y="4902200"/>
            <a:ext cx="1924050" cy="1212850"/>
          </a:xfrm>
          <a:prstGeom prst="rect">
            <a:avLst/>
          </a:prstGeom>
          <a:noFill/>
          <a:ln w="6350">
            <a:solidFill>
              <a:schemeClr val="tx1"/>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t>Single Family Residential</a:t>
            </a:r>
          </a:p>
        </p:txBody>
      </p:sp>
      <p:pic>
        <p:nvPicPr>
          <p:cNvPr id="115715" name="Picture 6" descr="fig 5_Creekside"/>
          <p:cNvPicPr>
            <a:picLocks noChangeAspect="1" noChangeArrowheads="1"/>
          </p:cNvPicPr>
          <p:nvPr/>
        </p:nvPicPr>
        <p:blipFill>
          <a:blip r:embed="rId2" cstate="screen"/>
          <a:srcRect/>
          <a:stretch>
            <a:fillRect/>
          </a:stretch>
        </p:blipFill>
        <p:spPr bwMode="auto">
          <a:xfrm>
            <a:off x="1304925" y="1044575"/>
            <a:ext cx="7673975" cy="5143500"/>
          </a:xfrm>
          <a:prstGeom prst="rect">
            <a:avLst/>
          </a:prstGeom>
          <a:noFill/>
          <a:ln w="9525">
            <a:noFill/>
            <a:miter lim="800000"/>
            <a:headEnd/>
            <a:tailEnd/>
          </a:ln>
        </p:spPr>
      </p:pic>
      <p:sp>
        <p:nvSpPr>
          <p:cNvPr id="5" name="Text Box 7"/>
          <p:cNvSpPr txBox="1">
            <a:spLocks noChangeArrowheads="1"/>
          </p:cNvSpPr>
          <p:nvPr/>
        </p:nvSpPr>
        <p:spPr bwMode="auto">
          <a:xfrm>
            <a:off x="365125" y="3754438"/>
            <a:ext cx="3173413" cy="2760662"/>
          </a:xfrm>
          <a:prstGeom prst="rect">
            <a:avLst/>
          </a:prstGeom>
          <a:solidFill>
            <a:srgbClr val="99CCFF">
              <a:alpha val="75000"/>
            </a:srgbClr>
          </a:solidFill>
          <a:ln w="50800">
            <a:solidFill>
              <a:schemeClr val="bg1"/>
            </a:solidFill>
            <a:miter lim="800000"/>
            <a:headEnd/>
            <a:tailEnd/>
          </a:ln>
          <a:effectLst/>
        </p:spPr>
        <p:txBody>
          <a:bodyPr>
            <a:spAutoFit/>
          </a:bodyPr>
          <a:lstStyle/>
          <a:p>
            <a:pPr algn="ctr">
              <a:defRPr/>
            </a:pPr>
            <a:r>
              <a:rPr lang="en-US" sz="2800" b="1" u="sng" dirty="0">
                <a:solidFill>
                  <a:srgbClr val="FFFFFF"/>
                </a:solidFill>
                <a:effectLst>
                  <a:outerShdw blurRad="38100" dist="38100" dir="2700000" algn="tl">
                    <a:srgbClr val="000000"/>
                  </a:outerShdw>
                </a:effectLst>
                <a:latin typeface="Arial" charset="0"/>
              </a:rPr>
              <a:t>SITE DATA</a:t>
            </a:r>
            <a:endParaRPr lang="en-US" sz="2800" b="1" dirty="0">
              <a:solidFill>
                <a:srgbClr val="FFFFFF"/>
              </a:solidFill>
              <a:effectLst>
                <a:outerShdw blurRad="38100" dist="38100" dir="2700000" algn="tl">
                  <a:srgbClr val="000000"/>
                </a:outerShdw>
              </a:effectLst>
              <a:latin typeface="Arial" charset="0"/>
            </a:endParaRPr>
          </a:p>
          <a:p>
            <a:pPr algn="ctr">
              <a:defRPr/>
            </a:pPr>
            <a:r>
              <a:rPr lang="en-US" sz="2400" b="1" dirty="0">
                <a:solidFill>
                  <a:srgbClr val="000000"/>
                </a:solidFill>
                <a:effectLst>
                  <a:outerShdw blurRad="38100" dist="38100" dir="2700000" algn="tl">
                    <a:srgbClr val="FFFFFF"/>
                  </a:outerShdw>
                </a:effectLst>
                <a:latin typeface="Arial" charset="0"/>
              </a:rPr>
              <a:t>Lot count:</a:t>
            </a:r>
            <a:r>
              <a:rPr lang="en-US" sz="2400" dirty="0">
                <a:solidFill>
                  <a:srgbClr val="FFFFFF"/>
                </a:solidFill>
                <a:effectLst>
                  <a:outerShdw blurRad="38100" dist="38100" dir="2700000" algn="tl">
                    <a:srgbClr val="000000"/>
                  </a:outerShdw>
                </a:effectLst>
                <a:latin typeface="Arial" charset="0"/>
              </a:rPr>
              <a:t> </a:t>
            </a:r>
            <a:r>
              <a:rPr lang="en-US" sz="2400" b="1" dirty="0">
                <a:solidFill>
                  <a:srgbClr val="000000"/>
                </a:solidFill>
                <a:effectLst>
                  <a:outerShdw blurRad="38100" dist="38100" dir="2700000" algn="tl">
                    <a:srgbClr val="FFFFFF"/>
                  </a:outerShdw>
                </a:effectLst>
                <a:latin typeface="Arial" charset="0"/>
              </a:rPr>
              <a:t>67</a:t>
            </a:r>
          </a:p>
          <a:p>
            <a:pPr algn="ctr">
              <a:defRPr/>
            </a:pPr>
            <a:r>
              <a:rPr lang="en-US" sz="2400" b="1" dirty="0">
                <a:solidFill>
                  <a:srgbClr val="000000"/>
                </a:solidFill>
                <a:effectLst>
                  <a:outerShdw blurRad="38100" dist="38100" dir="2700000" algn="tl">
                    <a:srgbClr val="FFFFFF"/>
                  </a:outerShdw>
                </a:effectLst>
                <a:latin typeface="Arial" charset="0"/>
              </a:rPr>
              <a:t>Site Area: 26 acres</a:t>
            </a:r>
            <a:endParaRPr lang="en-US" sz="2400" b="1" dirty="0">
              <a:solidFill>
                <a:srgbClr val="CC0000"/>
              </a:solidFill>
              <a:effectLst>
                <a:outerShdw blurRad="38100" dist="38100" dir="2700000" algn="tl">
                  <a:srgbClr val="000000"/>
                </a:outerShdw>
              </a:effectLst>
              <a:latin typeface="Arial" charset="0"/>
            </a:endParaRPr>
          </a:p>
          <a:p>
            <a:pPr algn="ctr">
              <a:defRPr/>
            </a:pPr>
            <a:r>
              <a:rPr lang="en-US" sz="2400" b="1" dirty="0">
                <a:solidFill>
                  <a:srgbClr val="008000"/>
                </a:solidFill>
                <a:effectLst>
                  <a:outerShdw blurRad="38100" dist="38100" dir="2700000" algn="tl">
                    <a:srgbClr val="000000"/>
                  </a:outerShdw>
                </a:effectLst>
                <a:latin typeface="Arial" charset="0"/>
              </a:rPr>
              <a:t>BMPs Used:</a:t>
            </a:r>
            <a:r>
              <a:rPr lang="en-US" sz="2400" dirty="0">
                <a:solidFill>
                  <a:srgbClr val="008000"/>
                </a:solidFill>
                <a:effectLst>
                  <a:outerShdw blurRad="38100" dist="38100" dir="2700000" algn="tl">
                    <a:srgbClr val="000000"/>
                  </a:outerShdw>
                </a:effectLst>
                <a:latin typeface="Arial" charset="0"/>
              </a:rPr>
              <a:t> </a:t>
            </a:r>
          </a:p>
          <a:p>
            <a:pPr algn="ctr">
              <a:defRPr/>
            </a:pPr>
            <a:r>
              <a:rPr lang="en-US" sz="2400" dirty="0">
                <a:solidFill>
                  <a:srgbClr val="008000"/>
                </a:solidFill>
                <a:effectLst>
                  <a:outerShdw blurRad="38100" dist="38100" dir="2700000" algn="tl">
                    <a:srgbClr val="000000"/>
                  </a:outerShdw>
                </a:effectLst>
                <a:latin typeface="Arial" charset="0"/>
              </a:rPr>
              <a:t>Detention</a:t>
            </a:r>
          </a:p>
          <a:p>
            <a:pPr algn="ctr">
              <a:defRPr/>
            </a:pPr>
            <a:r>
              <a:rPr lang="en-US" sz="2400" dirty="0" err="1">
                <a:solidFill>
                  <a:srgbClr val="008000"/>
                </a:solidFill>
                <a:effectLst>
                  <a:outerShdw blurRad="38100" dist="38100" dir="2700000" algn="tl">
                    <a:srgbClr val="000000"/>
                  </a:outerShdw>
                </a:effectLst>
                <a:latin typeface="Arial" charset="0"/>
              </a:rPr>
              <a:t>Bioretention</a:t>
            </a:r>
            <a:endParaRPr lang="en-US" sz="2400" dirty="0">
              <a:solidFill>
                <a:srgbClr val="008000"/>
              </a:solidFill>
              <a:effectLst>
                <a:outerShdw blurRad="38100" dist="38100" dir="2700000" algn="tl">
                  <a:srgbClr val="000000"/>
                </a:outerShdw>
              </a:effectLst>
              <a:latin typeface="Arial" charset="0"/>
            </a:endParaRPr>
          </a:p>
          <a:p>
            <a:pPr algn="ctr">
              <a:defRPr/>
            </a:pPr>
            <a:r>
              <a:rPr lang="en-US" sz="2400" dirty="0">
                <a:solidFill>
                  <a:srgbClr val="008000"/>
                </a:solidFill>
                <a:effectLst>
                  <a:outerShdw blurRad="38100" dist="38100" dir="2700000" algn="tl">
                    <a:srgbClr val="000000"/>
                  </a:outerShdw>
                </a:effectLst>
                <a:latin typeface="Arial" charset="0"/>
              </a:rPr>
              <a:t>Stream Corridor</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t>Multi-Family Residential</a:t>
            </a:r>
          </a:p>
        </p:txBody>
      </p:sp>
      <p:pic>
        <p:nvPicPr>
          <p:cNvPr id="116739" name="Picture 7" descr="Fig 7_Corbin-BMP"/>
          <p:cNvPicPr>
            <a:picLocks noChangeAspect="1" noChangeArrowheads="1"/>
          </p:cNvPicPr>
          <p:nvPr/>
        </p:nvPicPr>
        <p:blipFill>
          <a:blip r:embed="rId2" cstate="screen"/>
          <a:srcRect/>
          <a:stretch>
            <a:fillRect/>
          </a:stretch>
        </p:blipFill>
        <p:spPr bwMode="auto">
          <a:xfrm>
            <a:off x="1311275" y="1235075"/>
            <a:ext cx="7661275" cy="5018088"/>
          </a:xfrm>
          <a:prstGeom prst="rect">
            <a:avLst/>
          </a:prstGeom>
          <a:noFill/>
          <a:ln w="9525">
            <a:noFill/>
            <a:miter lim="800000"/>
            <a:headEnd/>
            <a:tailEnd/>
          </a:ln>
        </p:spPr>
      </p:pic>
      <p:sp>
        <p:nvSpPr>
          <p:cNvPr id="7" name="Text Box 6"/>
          <p:cNvSpPr txBox="1">
            <a:spLocks noChangeArrowheads="1"/>
          </p:cNvSpPr>
          <p:nvPr/>
        </p:nvSpPr>
        <p:spPr bwMode="auto">
          <a:xfrm>
            <a:off x="176213" y="871538"/>
            <a:ext cx="3173412" cy="2760662"/>
          </a:xfrm>
          <a:prstGeom prst="rect">
            <a:avLst/>
          </a:prstGeom>
          <a:solidFill>
            <a:srgbClr val="99CCFF">
              <a:alpha val="75000"/>
            </a:srgbClr>
          </a:solidFill>
          <a:ln w="50800">
            <a:solidFill>
              <a:schemeClr val="bg1"/>
            </a:solidFill>
            <a:miter lim="800000"/>
            <a:headEnd/>
            <a:tailEnd/>
          </a:ln>
          <a:effectLst/>
        </p:spPr>
        <p:txBody>
          <a:bodyPr>
            <a:spAutoFit/>
          </a:bodyPr>
          <a:lstStyle/>
          <a:p>
            <a:pPr algn="ctr">
              <a:defRPr/>
            </a:pPr>
            <a:r>
              <a:rPr lang="en-US" sz="2800" b="1" u="sng" dirty="0">
                <a:solidFill>
                  <a:srgbClr val="FFFFFF"/>
                </a:solidFill>
                <a:effectLst>
                  <a:outerShdw blurRad="38100" dist="38100" dir="2700000" algn="tl">
                    <a:srgbClr val="000000"/>
                  </a:outerShdw>
                </a:effectLst>
                <a:latin typeface="Arial" charset="0"/>
              </a:rPr>
              <a:t>BMP DATA</a:t>
            </a:r>
            <a:endParaRPr lang="en-US" sz="2800" b="1" dirty="0">
              <a:solidFill>
                <a:srgbClr val="FFFFFF"/>
              </a:solidFill>
              <a:effectLst>
                <a:outerShdw blurRad="38100" dist="38100" dir="2700000" algn="tl">
                  <a:srgbClr val="000000"/>
                </a:outerShdw>
              </a:effectLst>
              <a:latin typeface="Arial" charset="0"/>
            </a:endParaRPr>
          </a:p>
          <a:p>
            <a:pPr algn="ctr">
              <a:defRPr/>
            </a:pPr>
            <a:r>
              <a:rPr lang="en-US" sz="2400" b="1" dirty="0">
                <a:solidFill>
                  <a:srgbClr val="008000"/>
                </a:solidFill>
                <a:effectLst>
                  <a:outerShdw blurRad="38100" dist="38100" dir="2700000" algn="tl">
                    <a:srgbClr val="000000"/>
                  </a:outerShdw>
                </a:effectLst>
                <a:latin typeface="Arial" charset="0"/>
              </a:rPr>
              <a:t>BMPs: Detention, </a:t>
            </a:r>
            <a:r>
              <a:rPr lang="en-US" sz="2400" b="1" dirty="0" err="1">
                <a:solidFill>
                  <a:srgbClr val="008000"/>
                </a:solidFill>
                <a:effectLst>
                  <a:outerShdw blurRad="38100" dist="38100" dir="2700000" algn="tl">
                    <a:srgbClr val="000000"/>
                  </a:outerShdw>
                </a:effectLst>
                <a:latin typeface="Arial" charset="0"/>
              </a:rPr>
              <a:t>Bioswales</a:t>
            </a:r>
            <a:r>
              <a:rPr lang="en-US" sz="2400" b="1" dirty="0">
                <a:solidFill>
                  <a:srgbClr val="008000"/>
                </a:solidFill>
                <a:effectLst>
                  <a:outerShdw blurRad="38100" dist="38100" dir="2700000" algn="tl">
                    <a:srgbClr val="000000"/>
                  </a:outerShdw>
                </a:effectLst>
                <a:latin typeface="Arial" charset="0"/>
              </a:rPr>
              <a:t>, </a:t>
            </a:r>
            <a:r>
              <a:rPr lang="en-US" sz="2400" b="1" dirty="0" err="1">
                <a:solidFill>
                  <a:srgbClr val="008000"/>
                </a:solidFill>
                <a:effectLst>
                  <a:outerShdw blurRad="38100" dist="38100" dir="2700000" algn="tl">
                    <a:srgbClr val="000000"/>
                  </a:outerShdw>
                </a:effectLst>
                <a:latin typeface="Arial" charset="0"/>
              </a:rPr>
              <a:t>Bioretention</a:t>
            </a:r>
            <a:r>
              <a:rPr lang="en-US" sz="2400" b="1" dirty="0">
                <a:solidFill>
                  <a:srgbClr val="008000"/>
                </a:solidFill>
                <a:effectLst>
                  <a:outerShdw blurRad="38100" dist="38100" dir="2700000" algn="tl">
                    <a:srgbClr val="000000"/>
                  </a:outerShdw>
                </a:effectLst>
                <a:latin typeface="Arial" charset="0"/>
              </a:rPr>
              <a:t>, Wetland</a:t>
            </a:r>
          </a:p>
          <a:p>
            <a:pPr algn="ctr">
              <a:defRPr/>
            </a:pPr>
            <a:r>
              <a:rPr lang="en-US" sz="2400" b="1" i="1" dirty="0">
                <a:solidFill>
                  <a:srgbClr val="000000"/>
                </a:solidFill>
                <a:effectLst>
                  <a:outerShdw blurRad="38100" dist="38100" dir="2700000" algn="tl">
                    <a:srgbClr val="FFFFFF"/>
                  </a:outerShdw>
                </a:effectLst>
                <a:latin typeface="Arial" charset="0"/>
              </a:rPr>
              <a:t>Removed 800’ storm pipe</a:t>
            </a:r>
            <a:endParaRPr lang="en-US" sz="2400" i="1" dirty="0">
              <a:solidFill>
                <a:srgbClr val="000000"/>
              </a:solidFill>
              <a:effectLst>
                <a:outerShdw blurRad="38100" dist="38100" dir="2700000" algn="tl">
                  <a:srgbClr val="FFFFFF"/>
                </a:outerShdw>
              </a:effectLst>
              <a:latin typeface="Arial"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smtClean="0"/>
              <a:t>Multi Family Residential</a:t>
            </a:r>
          </a:p>
        </p:txBody>
      </p:sp>
      <p:pic>
        <p:nvPicPr>
          <p:cNvPr id="117763" name="Picture 7" descr="Fig 8_Reserve"/>
          <p:cNvPicPr>
            <a:picLocks noChangeAspect="1" noChangeArrowheads="1"/>
          </p:cNvPicPr>
          <p:nvPr/>
        </p:nvPicPr>
        <p:blipFill>
          <a:blip r:embed="rId2" cstate="screen"/>
          <a:srcRect/>
          <a:stretch>
            <a:fillRect/>
          </a:stretch>
        </p:blipFill>
        <p:spPr bwMode="auto">
          <a:xfrm>
            <a:off x="1038225" y="1101725"/>
            <a:ext cx="7951788" cy="5191125"/>
          </a:xfrm>
          <a:prstGeom prst="rect">
            <a:avLst/>
          </a:prstGeom>
          <a:noFill/>
          <a:ln w="9525">
            <a:noFill/>
            <a:miter lim="800000"/>
            <a:headEnd/>
            <a:tailEnd/>
          </a:ln>
        </p:spPr>
      </p:pic>
      <p:sp>
        <p:nvSpPr>
          <p:cNvPr id="5" name="Text Box 6"/>
          <p:cNvSpPr txBox="1">
            <a:spLocks noChangeArrowheads="1"/>
          </p:cNvSpPr>
          <p:nvPr/>
        </p:nvSpPr>
        <p:spPr bwMode="auto">
          <a:xfrm>
            <a:off x="192088" y="1073150"/>
            <a:ext cx="3173412" cy="2395538"/>
          </a:xfrm>
          <a:prstGeom prst="rect">
            <a:avLst/>
          </a:prstGeom>
          <a:solidFill>
            <a:srgbClr val="99CCFF">
              <a:alpha val="75000"/>
            </a:srgbClr>
          </a:solidFill>
          <a:ln w="50800">
            <a:solidFill>
              <a:schemeClr val="bg1"/>
            </a:solidFill>
            <a:miter lim="800000"/>
            <a:headEnd/>
            <a:tailEnd/>
          </a:ln>
          <a:effectLst/>
        </p:spPr>
        <p:txBody>
          <a:bodyPr>
            <a:spAutoFit/>
          </a:bodyPr>
          <a:lstStyle/>
          <a:p>
            <a:pPr algn="ctr">
              <a:defRPr/>
            </a:pPr>
            <a:r>
              <a:rPr lang="en-US" sz="2800" b="1" u="sng" dirty="0">
                <a:solidFill>
                  <a:srgbClr val="FFFFFF"/>
                </a:solidFill>
                <a:effectLst>
                  <a:outerShdw blurRad="38100" dist="38100" dir="2700000" algn="tl">
                    <a:srgbClr val="000000"/>
                  </a:outerShdw>
                </a:effectLst>
                <a:latin typeface="Arial" charset="0"/>
              </a:rPr>
              <a:t>SITE DATA</a:t>
            </a:r>
            <a:endParaRPr lang="en-US" sz="2800" b="1" dirty="0">
              <a:solidFill>
                <a:srgbClr val="FFFFFF"/>
              </a:solidFill>
              <a:effectLst>
                <a:outerShdw blurRad="38100" dist="38100" dir="2700000" algn="tl">
                  <a:srgbClr val="000000"/>
                </a:outerShdw>
              </a:effectLst>
              <a:latin typeface="Arial" charset="0"/>
            </a:endParaRPr>
          </a:p>
          <a:p>
            <a:pPr algn="ctr">
              <a:defRPr/>
            </a:pPr>
            <a:r>
              <a:rPr lang="en-US" sz="2400" b="1" dirty="0">
                <a:solidFill>
                  <a:srgbClr val="000000"/>
                </a:solidFill>
                <a:effectLst>
                  <a:outerShdw blurRad="38100" dist="38100" dir="2700000" algn="tl">
                    <a:srgbClr val="FFFFFF"/>
                  </a:outerShdw>
                </a:effectLst>
                <a:latin typeface="Arial" charset="0"/>
              </a:rPr>
              <a:t>Site Area: 39 acres</a:t>
            </a:r>
            <a:endParaRPr lang="en-US" sz="2400" b="1" dirty="0">
              <a:solidFill>
                <a:srgbClr val="CC0000"/>
              </a:solidFill>
              <a:effectLst>
                <a:outerShdw blurRad="38100" dist="38100" dir="2700000" algn="tl">
                  <a:srgbClr val="000000"/>
                </a:outerShdw>
              </a:effectLst>
              <a:latin typeface="Arial" charset="0"/>
            </a:endParaRPr>
          </a:p>
          <a:p>
            <a:pPr algn="ctr">
              <a:defRPr/>
            </a:pPr>
            <a:r>
              <a:rPr lang="en-US" sz="2400" b="1" dirty="0">
                <a:solidFill>
                  <a:srgbClr val="008000"/>
                </a:solidFill>
                <a:effectLst>
                  <a:outerShdw blurRad="38100" dist="38100" dir="2700000" algn="tl">
                    <a:srgbClr val="000000"/>
                  </a:outerShdw>
                </a:effectLst>
                <a:latin typeface="Arial" charset="0"/>
              </a:rPr>
              <a:t>BMPs Used:</a:t>
            </a:r>
            <a:r>
              <a:rPr lang="en-US" sz="2400" dirty="0">
                <a:solidFill>
                  <a:srgbClr val="008000"/>
                </a:solidFill>
                <a:effectLst>
                  <a:outerShdw blurRad="38100" dist="38100" dir="2700000" algn="tl">
                    <a:srgbClr val="000000"/>
                  </a:outerShdw>
                </a:effectLst>
                <a:latin typeface="Arial" charset="0"/>
              </a:rPr>
              <a:t> </a:t>
            </a:r>
          </a:p>
          <a:p>
            <a:pPr algn="ctr">
              <a:defRPr/>
            </a:pPr>
            <a:r>
              <a:rPr lang="en-US" sz="2400" dirty="0">
                <a:solidFill>
                  <a:srgbClr val="008000"/>
                </a:solidFill>
                <a:effectLst>
                  <a:outerShdw blurRad="38100" dist="38100" dir="2700000" algn="tl">
                    <a:srgbClr val="000000"/>
                  </a:outerShdw>
                </a:effectLst>
                <a:latin typeface="Arial" charset="0"/>
              </a:rPr>
              <a:t>Detention</a:t>
            </a:r>
          </a:p>
          <a:p>
            <a:pPr algn="ctr">
              <a:defRPr/>
            </a:pPr>
            <a:r>
              <a:rPr lang="en-US" sz="2400" dirty="0" err="1">
                <a:solidFill>
                  <a:srgbClr val="008000"/>
                </a:solidFill>
                <a:effectLst>
                  <a:outerShdw blurRad="38100" dist="38100" dir="2700000" algn="tl">
                    <a:srgbClr val="000000"/>
                  </a:outerShdw>
                </a:effectLst>
                <a:latin typeface="Arial" charset="0"/>
              </a:rPr>
              <a:t>Bioretention</a:t>
            </a:r>
            <a:endParaRPr lang="en-US" sz="2400" dirty="0">
              <a:solidFill>
                <a:srgbClr val="008000"/>
              </a:solidFill>
              <a:effectLst>
                <a:outerShdw blurRad="38100" dist="38100" dir="2700000" algn="tl">
                  <a:srgbClr val="000000"/>
                </a:outerShdw>
              </a:effectLst>
              <a:latin typeface="Arial" charset="0"/>
            </a:endParaRPr>
          </a:p>
          <a:p>
            <a:pPr algn="ctr">
              <a:defRPr/>
            </a:pPr>
            <a:r>
              <a:rPr lang="en-US" sz="2400" dirty="0">
                <a:solidFill>
                  <a:srgbClr val="008000"/>
                </a:solidFill>
                <a:effectLst>
                  <a:outerShdw blurRad="38100" dist="38100" dir="2700000" algn="tl">
                    <a:srgbClr val="000000"/>
                  </a:outerShdw>
                </a:effectLst>
                <a:latin typeface="Arial" charset="0"/>
              </a:rPr>
              <a:t>Swales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mtClean="0"/>
              <a:t>Business/Commercial Park</a:t>
            </a:r>
          </a:p>
        </p:txBody>
      </p:sp>
      <p:pic>
        <p:nvPicPr>
          <p:cNvPr id="118787" name="Picture 7" descr="Fig 10_151st-BMP"/>
          <p:cNvPicPr>
            <a:picLocks noChangeAspect="1" noChangeArrowheads="1"/>
          </p:cNvPicPr>
          <p:nvPr/>
        </p:nvPicPr>
        <p:blipFill>
          <a:blip r:embed="rId2" cstate="screen"/>
          <a:srcRect/>
          <a:stretch>
            <a:fillRect/>
          </a:stretch>
        </p:blipFill>
        <p:spPr bwMode="auto">
          <a:xfrm>
            <a:off x="4367213" y="836613"/>
            <a:ext cx="4556125" cy="5429250"/>
          </a:xfrm>
          <a:prstGeom prst="rect">
            <a:avLst/>
          </a:prstGeom>
          <a:noFill/>
          <a:ln w="9525">
            <a:noFill/>
            <a:miter lim="800000"/>
            <a:headEnd/>
            <a:tailEnd/>
          </a:ln>
        </p:spPr>
      </p:pic>
      <p:sp>
        <p:nvSpPr>
          <p:cNvPr id="5" name="Text Box 6"/>
          <p:cNvSpPr txBox="1">
            <a:spLocks noChangeArrowheads="1"/>
          </p:cNvSpPr>
          <p:nvPr/>
        </p:nvSpPr>
        <p:spPr bwMode="auto">
          <a:xfrm>
            <a:off x="679450" y="1249363"/>
            <a:ext cx="3325813" cy="2760662"/>
          </a:xfrm>
          <a:prstGeom prst="rect">
            <a:avLst/>
          </a:prstGeom>
          <a:solidFill>
            <a:srgbClr val="99CCFF">
              <a:alpha val="75000"/>
            </a:srgbClr>
          </a:solidFill>
          <a:ln w="50800">
            <a:solidFill>
              <a:schemeClr val="bg1"/>
            </a:solidFill>
            <a:miter lim="800000"/>
            <a:headEnd/>
            <a:tailEnd/>
          </a:ln>
          <a:effectLst/>
        </p:spPr>
        <p:txBody>
          <a:bodyPr>
            <a:spAutoFit/>
          </a:bodyPr>
          <a:lstStyle/>
          <a:p>
            <a:pPr algn="ctr">
              <a:defRPr/>
            </a:pPr>
            <a:r>
              <a:rPr lang="en-US" sz="2800" b="1" u="sng" dirty="0">
                <a:solidFill>
                  <a:srgbClr val="FFFFFF"/>
                </a:solidFill>
                <a:effectLst>
                  <a:outerShdw blurRad="38100" dist="38100" dir="2700000" algn="tl">
                    <a:srgbClr val="000000"/>
                  </a:outerShdw>
                </a:effectLst>
                <a:latin typeface="Arial" charset="0"/>
              </a:rPr>
              <a:t>BMP DATA</a:t>
            </a:r>
            <a:endParaRPr lang="en-US" sz="2800" b="1" dirty="0">
              <a:solidFill>
                <a:srgbClr val="FFFFFF"/>
              </a:solidFill>
              <a:effectLst>
                <a:outerShdw blurRad="38100" dist="38100" dir="2700000" algn="tl">
                  <a:srgbClr val="000000"/>
                </a:outerShdw>
              </a:effectLst>
              <a:latin typeface="Arial" charset="0"/>
            </a:endParaRPr>
          </a:p>
          <a:p>
            <a:pPr algn="ctr">
              <a:defRPr/>
            </a:pPr>
            <a:r>
              <a:rPr lang="en-US" sz="2400" b="1" dirty="0">
                <a:solidFill>
                  <a:srgbClr val="008000"/>
                </a:solidFill>
                <a:effectLst>
                  <a:outerShdw blurRad="38100" dist="38100" dir="2700000" algn="tl">
                    <a:srgbClr val="000000"/>
                  </a:outerShdw>
                </a:effectLst>
                <a:latin typeface="Arial" charset="0"/>
              </a:rPr>
              <a:t>BMPs: Detention, </a:t>
            </a:r>
            <a:r>
              <a:rPr lang="en-US" sz="2400" b="1" dirty="0" err="1">
                <a:solidFill>
                  <a:srgbClr val="008000"/>
                </a:solidFill>
                <a:effectLst>
                  <a:outerShdw blurRad="38100" dist="38100" dir="2700000" algn="tl">
                    <a:srgbClr val="000000"/>
                  </a:outerShdw>
                </a:effectLst>
                <a:latin typeface="Arial" charset="0"/>
              </a:rPr>
              <a:t>Bioretention</a:t>
            </a:r>
            <a:r>
              <a:rPr lang="en-US" sz="2400" b="1" dirty="0">
                <a:solidFill>
                  <a:srgbClr val="008000"/>
                </a:solidFill>
                <a:effectLst>
                  <a:outerShdw blurRad="38100" dist="38100" dir="2700000" algn="tl">
                    <a:srgbClr val="000000"/>
                  </a:outerShdw>
                </a:effectLst>
                <a:latin typeface="Arial" charset="0"/>
              </a:rPr>
              <a:t>, Swales</a:t>
            </a:r>
          </a:p>
          <a:p>
            <a:pPr algn="ctr">
              <a:buFontTx/>
              <a:buChar char="•"/>
              <a:defRPr/>
            </a:pPr>
            <a:r>
              <a:rPr lang="en-US" sz="2400" b="1" i="1" dirty="0">
                <a:solidFill>
                  <a:srgbClr val="000000"/>
                </a:solidFill>
                <a:effectLst>
                  <a:outerShdw blurRad="38100" dist="38100" dir="2700000" algn="tl">
                    <a:srgbClr val="FFFFFF"/>
                  </a:outerShdw>
                </a:effectLst>
                <a:latin typeface="Arial" charset="0"/>
              </a:rPr>
              <a:t> Removed 160’ storm pipe</a:t>
            </a:r>
          </a:p>
          <a:p>
            <a:pPr algn="ctr">
              <a:buFontTx/>
              <a:buChar char="•"/>
              <a:defRPr/>
            </a:pPr>
            <a:r>
              <a:rPr lang="en-US" sz="2400" b="1" i="1" dirty="0">
                <a:solidFill>
                  <a:srgbClr val="000000"/>
                </a:solidFill>
                <a:effectLst>
                  <a:outerShdw blurRad="38100" dist="38100" dir="2700000" algn="tl">
                    <a:srgbClr val="FFFFFF"/>
                  </a:outerShdw>
                </a:effectLst>
                <a:latin typeface="Arial" charset="0"/>
              </a:rPr>
              <a:t> Maintained parking count (129)</a:t>
            </a:r>
            <a:endParaRPr lang="en-US" sz="2400" i="1" dirty="0">
              <a:solidFill>
                <a:srgbClr val="000000"/>
              </a:solidFill>
              <a:effectLst>
                <a:outerShdw blurRad="38100" dist="38100" dir="2700000" algn="tl">
                  <a:srgbClr val="FFFFFF"/>
                </a:outerShdw>
              </a:effectLst>
              <a:latin typeface="Arial"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t>Cost Summary</a:t>
            </a:r>
          </a:p>
        </p:txBody>
      </p:sp>
      <p:pic>
        <p:nvPicPr>
          <p:cNvPr id="119811" name="Picture 865" descr="conclusion table"/>
          <p:cNvPicPr>
            <a:picLocks noChangeAspect="1" noChangeArrowheads="1"/>
          </p:cNvPicPr>
          <p:nvPr/>
        </p:nvPicPr>
        <p:blipFill>
          <a:blip r:embed="rId2" cstate="screen"/>
          <a:srcRect/>
          <a:stretch>
            <a:fillRect/>
          </a:stretch>
        </p:blipFill>
        <p:spPr bwMode="auto">
          <a:xfrm>
            <a:off x="47625" y="1509713"/>
            <a:ext cx="9034463" cy="461962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smtClean="0"/>
              <a:t>Conclusions of OPKS Study</a:t>
            </a:r>
          </a:p>
        </p:txBody>
      </p:sp>
      <p:sp>
        <p:nvSpPr>
          <p:cNvPr id="3" name="Content Placeholder 2"/>
          <p:cNvSpPr>
            <a:spLocks noGrp="1"/>
          </p:cNvSpPr>
          <p:nvPr>
            <p:ph idx="1"/>
          </p:nvPr>
        </p:nvSpPr>
        <p:spPr/>
        <p:txBody>
          <a:bodyPr/>
          <a:lstStyle/>
          <a:p>
            <a:pPr marL="609600" indent="-609600">
              <a:spcAft>
                <a:spcPct val="25000"/>
              </a:spcAft>
              <a:buFont typeface="Wingdings" pitchFamily="2" charset="2"/>
              <a:buAutoNum type="arabicPeriod"/>
              <a:defRPr/>
            </a:pPr>
            <a:r>
              <a:rPr lang="en-US" sz="2400" dirty="0" smtClean="0">
                <a:sym typeface="Wingdings" pitchFamily="2" charset="2"/>
              </a:rPr>
              <a:t>Local site cost data compares well with national data  </a:t>
            </a:r>
          </a:p>
          <a:p>
            <a:pPr marL="609600" indent="-609600">
              <a:spcAft>
                <a:spcPct val="25000"/>
              </a:spcAft>
              <a:buFont typeface="Wingdings" pitchFamily="2" charset="2"/>
              <a:buAutoNum type="arabicPeriod"/>
              <a:defRPr/>
            </a:pPr>
            <a:r>
              <a:rPr lang="en-US" sz="2400" dirty="0" smtClean="0">
                <a:sym typeface="Wingdings" pitchFamily="2" charset="2"/>
              </a:rPr>
              <a:t>Economy of scale with larger sites</a:t>
            </a:r>
          </a:p>
          <a:p>
            <a:pPr marL="609600" indent="-609600">
              <a:spcAft>
                <a:spcPct val="25000"/>
              </a:spcAft>
              <a:buFont typeface="Wingdings" pitchFamily="2" charset="2"/>
              <a:buAutoNum type="arabicPeriod"/>
              <a:defRPr/>
            </a:pPr>
            <a:r>
              <a:rPr lang="en-US" sz="2400" dirty="0" err="1" smtClean="0">
                <a:sym typeface="Wingdings" pitchFamily="2" charset="2"/>
              </a:rPr>
              <a:t>Bioretention</a:t>
            </a:r>
            <a:r>
              <a:rPr lang="en-US" sz="2400" dirty="0" smtClean="0">
                <a:sym typeface="Wingdings" pitchFamily="2" charset="2"/>
              </a:rPr>
              <a:t> is the most expensive BMP studies by a large margin (up to 5x)</a:t>
            </a:r>
          </a:p>
          <a:p>
            <a:pPr marL="609600" indent="-609600">
              <a:spcAft>
                <a:spcPct val="25000"/>
              </a:spcAft>
              <a:buFont typeface="Wingdings" pitchFamily="2" charset="2"/>
              <a:buAutoNum type="arabicPeriod"/>
              <a:defRPr/>
            </a:pPr>
            <a:r>
              <a:rPr lang="en-US" sz="2400" dirty="0" smtClean="0">
                <a:sym typeface="Wingdings" pitchFamily="2" charset="2"/>
              </a:rPr>
              <a:t>Maintenance costs can vary widely</a:t>
            </a:r>
          </a:p>
          <a:p>
            <a:pPr marL="609600" indent="-609600">
              <a:spcAft>
                <a:spcPct val="25000"/>
              </a:spcAft>
              <a:buFont typeface="Wingdings" pitchFamily="2" charset="2"/>
              <a:buAutoNum type="arabicPeriod"/>
              <a:defRPr/>
            </a:pPr>
            <a:r>
              <a:rPr lang="en-US" sz="2400" dirty="0" smtClean="0">
                <a:sym typeface="Wingdings" pitchFamily="2" charset="2"/>
              </a:rPr>
              <a:t>Different BMPs better for different land uses</a:t>
            </a:r>
          </a:p>
          <a:p>
            <a:pPr marL="609600" indent="-609600">
              <a:spcAft>
                <a:spcPct val="25000"/>
              </a:spcAft>
              <a:buFont typeface="Wingdings" pitchFamily="2" charset="2"/>
              <a:buAutoNum type="arabicPeriod"/>
              <a:defRPr/>
            </a:pPr>
            <a:r>
              <a:rPr lang="en-US" sz="2400" dirty="0" smtClean="0">
                <a:sym typeface="Wingdings" pitchFamily="2" charset="2"/>
              </a:rPr>
              <a:t>Ongoing analysis for City thoroughfares</a:t>
            </a:r>
          </a:p>
          <a:p>
            <a:pPr>
              <a:defRPr/>
            </a:pPr>
            <a:endParaRPr lang="en-US" dirty="0"/>
          </a:p>
        </p:txBody>
      </p:sp>
      <p:graphicFrame>
        <p:nvGraphicFramePr>
          <p:cNvPr id="1026" name="Object 14"/>
          <p:cNvGraphicFramePr>
            <a:graphicFrameLocks noChangeAspect="1"/>
          </p:cNvGraphicFramePr>
          <p:nvPr/>
        </p:nvGraphicFramePr>
        <p:xfrm>
          <a:off x="7113588" y="4857750"/>
          <a:ext cx="1901825" cy="1352550"/>
        </p:xfrm>
        <a:graphic>
          <a:graphicData uri="http://schemas.openxmlformats.org/presentationml/2006/ole">
            <p:oleObj spid="_x0000_s1026" name="Acrobat Document" r:id="rId3" imgW="11657143" imgH="7542857" progId="AcroExch.Document.7">
              <p:embed/>
            </p:oleObj>
          </a:graphicData>
        </a:graphic>
      </p:graphicFrame>
    </p:spTree>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smtClean="0"/>
              <a:t>LID Considerations</a:t>
            </a:r>
          </a:p>
        </p:txBody>
      </p:sp>
      <p:sp>
        <p:nvSpPr>
          <p:cNvPr id="3" name="Content Placeholder 2"/>
          <p:cNvSpPr>
            <a:spLocks noGrp="1"/>
          </p:cNvSpPr>
          <p:nvPr>
            <p:ph idx="1"/>
          </p:nvPr>
        </p:nvSpPr>
        <p:spPr>
          <a:xfrm>
            <a:off x="446088" y="1160463"/>
            <a:ext cx="8229600" cy="4525962"/>
          </a:xfrm>
        </p:spPr>
        <p:txBody>
          <a:bodyPr/>
          <a:lstStyle/>
          <a:p>
            <a:pPr marL="0" indent="0">
              <a:spcBef>
                <a:spcPts val="0"/>
              </a:spcBef>
              <a:spcAft>
                <a:spcPts val="1200"/>
              </a:spcAft>
              <a:buFontTx/>
              <a:buNone/>
              <a:defRPr/>
            </a:pPr>
            <a:endParaRPr lang="en-US" dirty="0" smtClean="0"/>
          </a:p>
          <a:p>
            <a:pPr>
              <a:spcBef>
                <a:spcPts val="0"/>
              </a:spcBef>
              <a:spcAft>
                <a:spcPts val="1200"/>
              </a:spcAft>
              <a:defRPr/>
            </a:pPr>
            <a:r>
              <a:rPr lang="en-US" dirty="0" smtClean="0"/>
              <a:t>Methods of construction (BMPs are not your standard water control structure – nor just another garden).</a:t>
            </a:r>
          </a:p>
          <a:p>
            <a:pPr>
              <a:buFontTx/>
              <a:buNone/>
              <a:defRPr/>
            </a:pPr>
            <a:endParaRPr lang="en-US" dirty="0"/>
          </a:p>
        </p:txBody>
      </p:sp>
      <p:pic>
        <p:nvPicPr>
          <p:cNvPr id="120836" name="Picture 5" descr="ForestGlenn_wetland channel"/>
          <p:cNvPicPr>
            <a:picLocks noChangeAspect="1" noChangeArrowheads="1"/>
          </p:cNvPicPr>
          <p:nvPr/>
        </p:nvPicPr>
        <p:blipFill>
          <a:blip r:embed="rId2" cstate="screen"/>
          <a:srcRect/>
          <a:stretch>
            <a:fillRect/>
          </a:stretch>
        </p:blipFill>
        <p:spPr bwMode="auto">
          <a:xfrm>
            <a:off x="7065963" y="4779963"/>
            <a:ext cx="1930400" cy="1331912"/>
          </a:xfrm>
          <a:prstGeom prst="rect">
            <a:avLst/>
          </a:prstGeom>
          <a:noFill/>
          <a:ln w="25400">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descr="T8-2.jpg"/>
          <p:cNvPicPr>
            <a:picLocks noChangeAspect="1"/>
          </p:cNvPicPr>
          <p:nvPr/>
        </p:nvPicPr>
        <p:blipFill>
          <a:blip r:embed="rId2" cstate="screen">
            <a:lum contrast="2000"/>
          </a:blip>
          <a:srcRect/>
          <a:stretch>
            <a:fillRect/>
          </a:stretch>
        </p:blipFill>
        <p:spPr bwMode="auto">
          <a:xfrm>
            <a:off x="381000" y="1600200"/>
            <a:ext cx="8458200" cy="5181600"/>
          </a:xfrm>
          <a:prstGeom prst="rect">
            <a:avLst/>
          </a:prstGeom>
          <a:noFill/>
          <a:ln w="9525">
            <a:noFill/>
            <a:miter lim="800000"/>
            <a:headEnd/>
            <a:tailEnd/>
          </a:ln>
        </p:spPr>
      </p:pic>
      <p:sp>
        <p:nvSpPr>
          <p:cNvPr id="2" name="Title 1"/>
          <p:cNvSpPr>
            <a:spLocks noGrp="1"/>
          </p:cNvSpPr>
          <p:nvPr>
            <p:ph type="title"/>
          </p:nvPr>
        </p:nvSpPr>
        <p:spPr>
          <a:xfrm>
            <a:off x="457200" y="384175"/>
            <a:ext cx="8229600" cy="1139825"/>
          </a:xfrm>
        </p:spPr>
        <p:txBody>
          <a:bodyPr/>
          <a:lstStyle/>
          <a:p>
            <a:pPr>
              <a:defRPr/>
            </a:pPr>
            <a:r>
              <a:rPr lang="en-US" dirty="0" smtClean="0">
                <a:solidFill>
                  <a:srgbClr val="FFFFFF"/>
                </a:solidFill>
              </a:rPr>
              <a:t>Thank You</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17"/>
          <p:cNvPicPr>
            <a:picLocks noChangeAspect="1" noChangeArrowheads="1"/>
          </p:cNvPicPr>
          <p:nvPr/>
        </p:nvPicPr>
        <p:blipFill>
          <a:blip r:embed="rId3" cstate="screen">
            <a:lum bright="-14000" contrast="-68000"/>
          </a:blip>
          <a:srcRect/>
          <a:stretch>
            <a:fillRect/>
          </a:stretch>
        </p:blipFill>
        <p:spPr bwMode="auto">
          <a:xfrm>
            <a:off x="457200" y="381000"/>
            <a:ext cx="8458200" cy="6157913"/>
          </a:xfrm>
          <a:prstGeom prst="rect">
            <a:avLst/>
          </a:prstGeom>
          <a:noFill/>
          <a:ln w="9525">
            <a:noFill/>
            <a:miter lim="800000"/>
            <a:headEnd/>
            <a:tailEnd/>
          </a:ln>
        </p:spPr>
      </p:pic>
      <p:sp>
        <p:nvSpPr>
          <p:cNvPr id="536578" name="Rectangle 2"/>
          <p:cNvSpPr>
            <a:spLocks noGrp="1" noChangeArrowheads="1"/>
          </p:cNvSpPr>
          <p:nvPr>
            <p:ph type="title"/>
          </p:nvPr>
        </p:nvSpPr>
        <p:spPr>
          <a:xfrm>
            <a:off x="609600" y="765175"/>
            <a:ext cx="8229600" cy="530225"/>
          </a:xfrm>
        </p:spPr>
        <p:txBody>
          <a:bodyPr>
            <a:noAutofit/>
          </a:bodyPr>
          <a:lstStyle/>
          <a:p>
            <a:pPr>
              <a:defRPr/>
            </a:pPr>
            <a:r>
              <a:rPr lang="en-US" sz="4000" dirty="0" smtClean="0">
                <a:solidFill>
                  <a:schemeClr val="bg2">
                    <a:lumMod val="20000"/>
                    <a:lumOff val="80000"/>
                  </a:schemeClr>
                </a:solidFill>
              </a:rPr>
              <a:t>Why should </a:t>
            </a:r>
            <a:r>
              <a:rPr lang="en-US" sz="4000" dirty="0" err="1" smtClean="0">
                <a:solidFill>
                  <a:schemeClr val="bg2">
                    <a:lumMod val="20000"/>
                    <a:lumOff val="80000"/>
                  </a:schemeClr>
                </a:solidFill>
              </a:rPr>
              <a:t>stormwater</a:t>
            </a:r>
            <a:r>
              <a:rPr lang="en-US" sz="4000" dirty="0" smtClean="0">
                <a:solidFill>
                  <a:schemeClr val="bg2">
                    <a:lumMod val="20000"/>
                    <a:lumOff val="80000"/>
                  </a:schemeClr>
                </a:solidFill>
              </a:rPr>
              <a:t> be managed?</a:t>
            </a:r>
          </a:p>
        </p:txBody>
      </p:sp>
      <p:sp>
        <p:nvSpPr>
          <p:cNvPr id="536579" name="Rectangle 3"/>
          <p:cNvSpPr>
            <a:spLocks noGrp="1" noChangeArrowheads="1"/>
          </p:cNvSpPr>
          <p:nvPr>
            <p:ph idx="1"/>
          </p:nvPr>
        </p:nvSpPr>
        <p:spPr>
          <a:xfrm>
            <a:off x="457200" y="1676400"/>
            <a:ext cx="8229600" cy="5181600"/>
          </a:xfrm>
        </p:spPr>
        <p:txBody>
          <a:bodyPr/>
          <a:lstStyle/>
          <a:p>
            <a:pPr>
              <a:lnSpc>
                <a:spcPct val="90000"/>
              </a:lnSpc>
              <a:defRPr/>
            </a:pPr>
            <a:r>
              <a:rPr lang="en-US" dirty="0" smtClean="0"/>
              <a:t>Water issues</a:t>
            </a:r>
          </a:p>
          <a:p>
            <a:pPr lvl="1">
              <a:lnSpc>
                <a:spcPct val="90000"/>
              </a:lnSpc>
              <a:defRPr/>
            </a:pPr>
            <a:r>
              <a:rPr lang="en-US" dirty="0" smtClean="0"/>
              <a:t>Quality (contaminants and temperature)</a:t>
            </a:r>
          </a:p>
          <a:p>
            <a:pPr lvl="1">
              <a:lnSpc>
                <a:spcPct val="90000"/>
              </a:lnSpc>
              <a:defRPr/>
            </a:pPr>
            <a:r>
              <a:rPr lang="en-US" dirty="0" smtClean="0"/>
              <a:t>Quantity (too little and too much )</a:t>
            </a:r>
          </a:p>
          <a:p>
            <a:pPr>
              <a:lnSpc>
                <a:spcPct val="90000"/>
              </a:lnSpc>
              <a:defRPr/>
            </a:pPr>
            <a:r>
              <a:rPr lang="en-US" dirty="0" smtClean="0"/>
              <a:t>Clean Water Act, </a:t>
            </a:r>
            <a:r>
              <a:rPr lang="en-US" dirty="0" err="1" smtClean="0"/>
              <a:t>stormwater</a:t>
            </a:r>
            <a:r>
              <a:rPr lang="en-US" dirty="0" smtClean="0"/>
              <a:t> regulations</a:t>
            </a:r>
          </a:p>
          <a:p>
            <a:pPr>
              <a:lnSpc>
                <a:spcPct val="90000"/>
              </a:lnSpc>
              <a:defRPr/>
            </a:pPr>
            <a:r>
              <a:rPr lang="en-US" dirty="0" smtClean="0"/>
              <a:t>Water conservation &amp; protection start at home; everyone lives in a watershed and can impact water quality in other locations</a:t>
            </a:r>
          </a:p>
          <a:p>
            <a:pPr>
              <a:lnSpc>
                <a:spcPct val="90000"/>
              </a:lnSpc>
              <a:buFont typeface="Wingdings" pitchFamily="2" charset="2"/>
              <a:buNone/>
              <a:defRPr/>
            </a:pPr>
            <a:endParaRPr lang="en-US" dirty="0" smtClean="0"/>
          </a:p>
          <a:p>
            <a:pPr>
              <a:lnSpc>
                <a:spcPct val="90000"/>
              </a:lnSpc>
              <a:defRPr/>
            </a:pPr>
            <a:endParaRPr lang="en-US" dirty="0" smtClean="0"/>
          </a:p>
        </p:txBody>
      </p:sp>
      <p:sp>
        <p:nvSpPr>
          <p:cNvPr id="536581" name="Rectangle 5"/>
          <p:cNvSpPr>
            <a:spLocks noChangeArrowheads="1"/>
          </p:cNvSpPr>
          <p:nvPr/>
        </p:nvSpPr>
        <p:spPr bwMode="auto">
          <a:xfrm>
            <a:off x="1981200" y="6553200"/>
            <a:ext cx="7162800" cy="304800"/>
          </a:xfrm>
          <a:prstGeom prst="rect">
            <a:avLst/>
          </a:prstGeom>
          <a:noFill/>
          <a:ln w="9525">
            <a:noFill/>
            <a:miter lim="800000"/>
            <a:headEnd/>
            <a:tailEnd/>
          </a:ln>
          <a:effectLst/>
        </p:spPr>
        <p:txBody>
          <a:bodyPr/>
          <a:lstStyle/>
          <a:p>
            <a:pPr marL="342900" indent="-342900" algn="r">
              <a:lnSpc>
                <a:spcPct val="80000"/>
              </a:lnSpc>
              <a:spcBef>
                <a:spcPct val="20000"/>
              </a:spcBef>
              <a:buClr>
                <a:srgbClr val="99FF99"/>
              </a:buClr>
              <a:buSzPct val="80000"/>
              <a:buFont typeface="Wingdings" pitchFamily="2" charset="2"/>
              <a:buNone/>
              <a:defRPr/>
            </a:pPr>
            <a:r>
              <a:rPr lang="en-US" sz="1400">
                <a:solidFill>
                  <a:srgbClr val="FFFFFF"/>
                </a:solidFill>
                <a:effectLst>
                  <a:outerShdw blurRad="38100" dist="38100" dir="2700000" algn="tl">
                    <a:srgbClr val="000000"/>
                  </a:outerShdw>
                </a:effectLst>
                <a:latin typeface="Arial" charset="0"/>
              </a:rPr>
              <a:t>Photo: University of Nebraska - Kearney Platte River Page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65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65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6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7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Rectangle 24"/>
          <p:cNvSpPr>
            <a:spLocks noChangeArrowheads="1"/>
          </p:cNvSpPr>
          <p:nvPr/>
        </p:nvSpPr>
        <p:spPr bwMode="auto">
          <a:xfrm>
            <a:off x="228600" y="5715000"/>
            <a:ext cx="6096000" cy="1143000"/>
          </a:xfrm>
          <a:prstGeom prst="rect">
            <a:avLst/>
          </a:prstGeom>
          <a:noFill/>
          <a:ln w="9525">
            <a:noFill/>
            <a:miter lim="800000"/>
            <a:headEnd/>
            <a:tailEnd/>
          </a:ln>
          <a:effectLst/>
        </p:spPr>
        <p:txBody>
          <a:bodyPr/>
          <a:lstStyle/>
          <a:p>
            <a:pPr>
              <a:spcBef>
                <a:spcPts val="0"/>
              </a:spcBef>
              <a:buClr>
                <a:srgbClr val="CCFF66"/>
              </a:buClr>
              <a:buFont typeface="Wingdings" pitchFamily="2" charset="2"/>
              <a:buNone/>
              <a:defRPr/>
            </a:pPr>
            <a:r>
              <a:rPr lang="en-US" sz="1400" dirty="0">
                <a:solidFill>
                  <a:srgbClr val="CCECFF"/>
                </a:solidFill>
                <a:effectLst>
                  <a:outerShdw blurRad="38100" dist="38100" dir="2700000" algn="tl">
                    <a:srgbClr val="000000"/>
                  </a:outerShdw>
                </a:effectLst>
                <a:latin typeface="AvantGarde Bk BT" pitchFamily="34" charset="0"/>
              </a:rPr>
              <a:t>Lowell Johnson</a:t>
            </a:r>
          </a:p>
          <a:p>
            <a:pPr>
              <a:spcBef>
                <a:spcPts val="0"/>
              </a:spcBef>
              <a:buClr>
                <a:srgbClr val="CCFF66"/>
              </a:buClr>
              <a:buFont typeface="Wingdings" pitchFamily="2" charset="2"/>
              <a:buNone/>
              <a:tabLst>
                <a:tab pos="225425" algn="l"/>
              </a:tabLst>
              <a:defRPr/>
            </a:pPr>
            <a:r>
              <a:rPr lang="en-US" sz="1400" dirty="0">
                <a:solidFill>
                  <a:srgbClr val="CCECFF"/>
                </a:solidFill>
                <a:effectLst>
                  <a:outerShdw blurRad="38100" dist="38100" dir="2700000" algn="tl">
                    <a:srgbClr val="000000"/>
                  </a:outerShdw>
                </a:effectLst>
                <a:latin typeface="AvantGarde Bk BT" pitchFamily="34" charset="0"/>
              </a:rPr>
              <a:t>	City Administrator</a:t>
            </a:r>
          </a:p>
          <a:p>
            <a:pPr>
              <a:spcBef>
                <a:spcPts val="0"/>
              </a:spcBef>
              <a:buClr>
                <a:srgbClr val="CCFF66"/>
              </a:buClr>
              <a:buFont typeface="Wingdings" pitchFamily="2" charset="2"/>
              <a:buNone/>
              <a:tabLst>
                <a:tab pos="225425" algn="l"/>
              </a:tabLst>
              <a:defRPr/>
            </a:pPr>
            <a:r>
              <a:rPr lang="en-US" sz="1400" dirty="0">
                <a:solidFill>
                  <a:srgbClr val="CCECFF"/>
                </a:solidFill>
                <a:effectLst>
                  <a:outerShdw blurRad="38100" dist="38100" dir="2700000" algn="tl">
                    <a:srgbClr val="000000"/>
                  </a:outerShdw>
                </a:effectLst>
                <a:latin typeface="AvantGarde Bk BT" pitchFamily="34" charset="0"/>
              </a:rPr>
              <a:t>	Wayne, NE</a:t>
            </a:r>
          </a:p>
        </p:txBody>
      </p:sp>
      <p:pic>
        <p:nvPicPr>
          <p:cNvPr id="122883" name="Picture 25" descr="T8-2.jpg"/>
          <p:cNvPicPr>
            <a:picLocks noChangeAspect="1"/>
          </p:cNvPicPr>
          <p:nvPr/>
        </p:nvPicPr>
        <p:blipFill>
          <a:blip r:embed="rId2" cstate="screen">
            <a:lum contrast="-30000"/>
          </a:blip>
          <a:srcRect/>
          <a:stretch>
            <a:fillRect/>
          </a:stretch>
        </p:blipFill>
        <p:spPr bwMode="auto">
          <a:xfrm>
            <a:off x="304800" y="228600"/>
            <a:ext cx="8458200" cy="5181600"/>
          </a:xfrm>
          <a:prstGeom prst="rect">
            <a:avLst/>
          </a:prstGeom>
          <a:noFill/>
          <a:ln w="9525">
            <a:noFill/>
            <a:miter lim="800000"/>
            <a:headEnd/>
            <a:tailEnd/>
          </a:ln>
        </p:spPr>
      </p:pic>
      <p:sp>
        <p:nvSpPr>
          <p:cNvPr id="2069" name="Rectangle 21"/>
          <p:cNvSpPr>
            <a:spLocks noChangeArrowheads="1"/>
          </p:cNvSpPr>
          <p:nvPr/>
        </p:nvSpPr>
        <p:spPr bwMode="auto">
          <a:xfrm>
            <a:off x="914400" y="0"/>
            <a:ext cx="7315200" cy="3048000"/>
          </a:xfrm>
          <a:prstGeom prst="rect">
            <a:avLst/>
          </a:prstGeom>
          <a:noFill/>
          <a:ln w="9525">
            <a:noFill/>
            <a:miter lim="800000"/>
            <a:headEnd/>
            <a:tailEnd/>
          </a:ln>
          <a:effectLst/>
        </p:spPr>
        <p:txBody>
          <a:bodyPr anchor="ctr"/>
          <a:lstStyle/>
          <a:p>
            <a:pPr algn="ctr">
              <a:spcAft>
                <a:spcPts val="3000"/>
              </a:spcAft>
              <a:defRPr/>
            </a:pPr>
            <a:r>
              <a:rPr lang="en-US" sz="4000" b="1" i="1" dirty="0">
                <a:solidFill>
                  <a:srgbClr val="FFFF00"/>
                </a:solidFill>
                <a:effectLst>
                  <a:outerShdw blurRad="25400" dist="63500" dir="2400000" algn="tl">
                    <a:srgbClr val="000000"/>
                  </a:outerShdw>
                </a:effectLst>
                <a:latin typeface="AvantGarde Md BT" pitchFamily="34" charset="0"/>
              </a:rPr>
              <a:t/>
            </a:r>
            <a:br>
              <a:rPr lang="en-US" sz="4000" b="1" i="1" dirty="0">
                <a:solidFill>
                  <a:srgbClr val="FFFF00"/>
                </a:solidFill>
                <a:effectLst>
                  <a:outerShdw blurRad="25400" dist="63500" dir="2400000" algn="tl">
                    <a:srgbClr val="000000"/>
                  </a:outerShdw>
                </a:effectLst>
                <a:latin typeface="AvantGarde Md BT" pitchFamily="34" charset="0"/>
              </a:rPr>
            </a:br>
            <a:r>
              <a:rPr lang="en-US" sz="4000" b="1" dirty="0">
                <a:solidFill>
                  <a:srgbClr val="FFFF00"/>
                </a:solidFill>
                <a:effectLst>
                  <a:outerShdw blurRad="25400" dist="63500" dir="2400000" algn="tl">
                    <a:srgbClr val="000000"/>
                  </a:outerShdw>
                </a:effectLst>
                <a:latin typeface="Arial" charset="0"/>
              </a:rPr>
              <a:t> Some Examples from Wayne</a:t>
            </a:r>
          </a:p>
          <a:p>
            <a:pPr algn="ctr">
              <a:defRPr/>
            </a:pPr>
            <a:r>
              <a:rPr lang="en-US" sz="3200" b="1" i="1" dirty="0">
                <a:solidFill>
                  <a:srgbClr val="FFFFFF"/>
                </a:solidFill>
                <a:effectLst>
                  <a:outerShdw blurRad="25400" dist="63500" dir="2400000" algn="tl">
                    <a:srgbClr val="000000"/>
                  </a:outerShdw>
                </a:effectLst>
                <a:latin typeface="AvantGarde Md BT" pitchFamily="34" charset="0"/>
              </a:rPr>
              <a:t>Lowell Johnson</a:t>
            </a:r>
          </a:p>
        </p:txBody>
      </p:sp>
      <p:pic>
        <p:nvPicPr>
          <p:cNvPr id="122885" name="Picture 1"/>
          <p:cNvPicPr>
            <a:picLocks noChangeAspect="1" noChangeArrowheads="1"/>
          </p:cNvPicPr>
          <p:nvPr/>
        </p:nvPicPr>
        <p:blipFill>
          <a:blip r:embed="rId3" cstate="screen"/>
          <a:srcRect/>
          <a:stretch>
            <a:fillRect/>
          </a:stretch>
        </p:blipFill>
        <p:spPr bwMode="auto">
          <a:xfrm>
            <a:off x="2743200" y="5715000"/>
            <a:ext cx="6037263" cy="822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57200" y="457200"/>
            <a:ext cx="8382000" cy="533400"/>
          </a:xfrm>
        </p:spPr>
        <p:txBody>
          <a:bodyPr/>
          <a:lstStyle/>
          <a:p>
            <a:pPr>
              <a:defRPr/>
            </a:pPr>
            <a:r>
              <a:rPr lang="en-US" sz="3600" dirty="0" smtClean="0"/>
              <a:t>Wayne Storm Water BMP Thresholds</a:t>
            </a:r>
            <a:endParaRPr lang="en-US" sz="3600" dirty="0"/>
          </a:p>
        </p:txBody>
      </p:sp>
      <p:sp>
        <p:nvSpPr>
          <p:cNvPr id="3" name="Subtitle 2"/>
          <p:cNvSpPr>
            <a:spLocks noGrp="1"/>
          </p:cNvSpPr>
          <p:nvPr>
            <p:ph type="subTitle" sz="quarter" idx="1"/>
          </p:nvPr>
        </p:nvSpPr>
        <p:spPr>
          <a:xfrm>
            <a:off x="1219200" y="1143000"/>
            <a:ext cx="7772400" cy="4495800"/>
          </a:xfrm>
        </p:spPr>
        <p:txBody>
          <a:bodyPr/>
          <a:lstStyle/>
          <a:p>
            <a:pPr marL="231775" indent="-231775" algn="l">
              <a:buFont typeface="Arial" pitchFamily="34" charset="0"/>
              <a:buChar char="•"/>
              <a:defRPr/>
            </a:pPr>
            <a:r>
              <a:rPr lang="en-US" sz="3600" dirty="0" smtClean="0"/>
              <a:t>Disperse  Rainfall – Don’t Collect It</a:t>
            </a:r>
          </a:p>
          <a:p>
            <a:pPr marL="231775" indent="-231775" algn="l">
              <a:buFont typeface="Arial" pitchFamily="34" charset="0"/>
              <a:buChar char="•"/>
              <a:defRPr/>
            </a:pPr>
            <a:r>
              <a:rPr lang="en-US" sz="3600" dirty="0" smtClean="0"/>
              <a:t>Mosquito Control</a:t>
            </a:r>
          </a:p>
          <a:p>
            <a:pPr marL="231775" indent="-231775" algn="l">
              <a:buFont typeface="Arial" pitchFamily="34" charset="0"/>
              <a:buChar char="•"/>
              <a:defRPr/>
            </a:pPr>
            <a:r>
              <a:rPr lang="en-US" sz="3600" dirty="0" smtClean="0"/>
              <a:t>Adequate Space</a:t>
            </a:r>
          </a:p>
          <a:p>
            <a:pPr marL="231775" indent="-231775" algn="l">
              <a:buFont typeface="Arial" pitchFamily="34" charset="0"/>
              <a:buChar char="•"/>
              <a:defRPr/>
            </a:pPr>
            <a:r>
              <a:rPr lang="en-US" sz="3600" dirty="0" smtClean="0"/>
              <a:t>Weed Control</a:t>
            </a:r>
          </a:p>
          <a:p>
            <a:pPr marL="231775" indent="-231775" algn="l">
              <a:buFont typeface="Arial" pitchFamily="34" charset="0"/>
              <a:buChar char="•"/>
              <a:defRPr/>
            </a:pPr>
            <a:r>
              <a:rPr lang="en-US" sz="3600" dirty="0" smtClean="0"/>
              <a:t>No Safety Hazard</a:t>
            </a:r>
          </a:p>
          <a:p>
            <a:pPr marL="231775" indent="-231775" algn="l">
              <a:buFont typeface="Arial" pitchFamily="34" charset="0"/>
              <a:buChar char="•"/>
              <a:defRPr/>
            </a:pPr>
            <a:r>
              <a:rPr lang="en-US" sz="3600" dirty="0" smtClean="0"/>
              <a:t>10 Year Pay Back or Less</a:t>
            </a:r>
            <a:endParaRPr lang="en-US" sz="36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sz="3200" dirty="0" err="1" smtClean="0"/>
              <a:t>Kardell</a:t>
            </a:r>
            <a:r>
              <a:rPr lang="en-US" sz="3200" dirty="0" smtClean="0"/>
              <a:t> Industrial Park</a:t>
            </a:r>
            <a:br>
              <a:rPr lang="en-US" sz="3200" dirty="0" smtClean="0"/>
            </a:br>
            <a:r>
              <a:rPr lang="en-US" sz="3200" dirty="0" smtClean="0"/>
              <a:t>North Bio-Swale</a:t>
            </a:r>
            <a:endParaRPr lang="en-US" sz="3200" dirty="0"/>
          </a:p>
        </p:txBody>
      </p:sp>
      <p:pic>
        <p:nvPicPr>
          <p:cNvPr id="124931" name="Content Placeholder 5" descr="Kardell North Drainage.jpg"/>
          <p:cNvPicPr>
            <a:picLocks noGrp="1" noChangeAspect="1"/>
          </p:cNvPicPr>
          <p:nvPr>
            <p:ph idx="1"/>
          </p:nvPr>
        </p:nvPicPr>
        <p:blipFill>
          <a:blip r:embed="rId2" cstate="screen"/>
          <a:srcRect/>
          <a:stretch>
            <a:fillRect/>
          </a:stretch>
        </p:blipFill>
        <p:spPr>
          <a:xfrm>
            <a:off x="1143000" y="1447800"/>
            <a:ext cx="6726175" cy="4922725"/>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371600"/>
          </a:xfrm>
        </p:spPr>
        <p:txBody>
          <a:bodyPr/>
          <a:lstStyle/>
          <a:p>
            <a:pPr>
              <a:defRPr/>
            </a:pPr>
            <a:r>
              <a:rPr lang="en-US" sz="3200" dirty="0" err="1" smtClean="0"/>
              <a:t>Kardell</a:t>
            </a:r>
            <a:r>
              <a:rPr lang="en-US" sz="3200" dirty="0" smtClean="0"/>
              <a:t> Industrial Park</a:t>
            </a:r>
            <a:br>
              <a:rPr lang="en-US" sz="3200" dirty="0" smtClean="0"/>
            </a:br>
            <a:r>
              <a:rPr lang="en-US" sz="3200" dirty="0" smtClean="0"/>
              <a:t>South Bio-Swale</a:t>
            </a:r>
            <a:endParaRPr lang="en-US" sz="3200" dirty="0"/>
          </a:p>
        </p:txBody>
      </p:sp>
      <p:sp>
        <p:nvSpPr>
          <p:cNvPr id="3" name="Subtitle 2"/>
          <p:cNvSpPr>
            <a:spLocks noGrp="1"/>
          </p:cNvSpPr>
          <p:nvPr>
            <p:ph type="subTitle" sz="quarter" idx="1"/>
          </p:nvPr>
        </p:nvSpPr>
        <p:spPr/>
        <p:txBody>
          <a:bodyPr/>
          <a:lstStyle/>
          <a:p>
            <a:pPr>
              <a:defRPr/>
            </a:pPr>
            <a:endParaRPr lang="en-US"/>
          </a:p>
        </p:txBody>
      </p:sp>
      <p:pic>
        <p:nvPicPr>
          <p:cNvPr id="125956" name="Picture 3" descr="Kardell South Drainage.jpg"/>
          <p:cNvPicPr>
            <a:picLocks noChangeAspect="1"/>
          </p:cNvPicPr>
          <p:nvPr/>
        </p:nvPicPr>
        <p:blipFill>
          <a:blip r:embed="rId2" cstate="screen"/>
          <a:srcRect/>
          <a:stretch>
            <a:fillRect/>
          </a:stretch>
        </p:blipFill>
        <p:spPr bwMode="auto">
          <a:xfrm>
            <a:off x="1219200" y="1447800"/>
            <a:ext cx="6934200" cy="5044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screen"/>
          <a:srcRect/>
          <a:stretch>
            <a:fillRect/>
          </a:stretch>
        </p:blipFill>
        <p:spPr bwMode="auto">
          <a:xfrm>
            <a:off x="685800" y="4030928"/>
            <a:ext cx="7772400" cy="1912672"/>
          </a:xfrm>
          <a:prstGeom prst="rect">
            <a:avLst/>
          </a:prstGeom>
          <a:noFill/>
          <a:ln w="9525">
            <a:noFill/>
            <a:miter lim="800000"/>
            <a:headEnd/>
            <a:tailEnd/>
          </a:ln>
        </p:spPr>
      </p:pic>
      <p:sp>
        <p:nvSpPr>
          <p:cNvPr id="3" name="TextBox 2"/>
          <p:cNvSpPr txBox="1"/>
          <p:nvPr/>
        </p:nvSpPr>
        <p:spPr>
          <a:xfrm>
            <a:off x="457200" y="171033"/>
            <a:ext cx="8305800" cy="3416320"/>
          </a:xfrm>
          <a:prstGeom prst="rect">
            <a:avLst/>
          </a:prstGeom>
          <a:noFill/>
        </p:spPr>
        <p:txBody>
          <a:bodyPr wrap="square">
            <a:spAutoFit/>
          </a:bodyPr>
          <a:lstStyle/>
          <a:p>
            <a:pPr algn="ctr">
              <a:defRPr/>
            </a:pPr>
            <a:r>
              <a:rPr lang="en-US" sz="4000" dirty="0">
                <a:solidFill>
                  <a:srgbClr val="CCECFF"/>
                </a:solidFill>
                <a:effectLst>
                  <a:outerShdw blurRad="38100" dist="38100" dir="2700000" algn="tl">
                    <a:srgbClr val="000000"/>
                  </a:outerShdw>
                </a:effectLst>
                <a:latin typeface="+mj-lt"/>
              </a:rPr>
              <a:t>INDUSTRIAL PARK BIO-SWALE</a:t>
            </a:r>
            <a:r>
              <a:rPr lang="en-US" sz="4000" dirty="0">
                <a:solidFill>
                  <a:srgbClr val="FFFFFF"/>
                </a:solidFill>
                <a:effectLst>
                  <a:outerShdw blurRad="38100" dist="38100" dir="2700000" algn="tl">
                    <a:srgbClr val="000000"/>
                  </a:outerShdw>
                </a:effectLst>
              </a:rPr>
              <a:t>   </a:t>
            </a:r>
            <a:endParaRPr lang="en-US" sz="4000" dirty="0" smtClean="0">
              <a:solidFill>
                <a:srgbClr val="FFFFFF"/>
              </a:solidFill>
              <a:effectLst>
                <a:outerShdw blurRad="38100" dist="38100" dir="2700000" algn="tl">
                  <a:srgbClr val="000000"/>
                </a:outerShdw>
              </a:effectLst>
            </a:endParaRPr>
          </a:p>
          <a:p>
            <a:pPr algn="ctr">
              <a:spcBef>
                <a:spcPts val="1200"/>
              </a:spcBef>
              <a:defRPr/>
            </a:pPr>
            <a:r>
              <a:rPr lang="en-US" sz="2600" dirty="0" smtClean="0">
                <a:solidFill>
                  <a:srgbClr val="FFFFFF"/>
                </a:solidFill>
                <a:effectLst>
                  <a:outerShdw blurRad="38100" dist="38100" dir="2700000" algn="tl">
                    <a:srgbClr val="000000"/>
                  </a:outerShdw>
                </a:effectLst>
              </a:rPr>
              <a:t>2,000 </a:t>
            </a:r>
            <a:r>
              <a:rPr lang="en-US" sz="2600" dirty="0">
                <a:solidFill>
                  <a:srgbClr val="FFFFFF"/>
                </a:solidFill>
                <a:effectLst>
                  <a:outerShdw blurRad="38100" dist="38100" dir="2700000" algn="tl">
                    <a:srgbClr val="000000"/>
                  </a:outerShdw>
                </a:effectLst>
              </a:rPr>
              <a:t>LF  </a:t>
            </a:r>
            <a:r>
              <a:rPr lang="en-US" sz="2600" dirty="0" smtClean="0">
                <a:solidFill>
                  <a:srgbClr val="FFFFFF"/>
                </a:solidFill>
                <a:effectLst>
                  <a:outerShdw blurRad="38100" dist="38100" dir="2700000" algn="tl">
                    <a:srgbClr val="000000"/>
                  </a:outerShdw>
                </a:effectLst>
              </a:rPr>
              <a:t>Bio-Swale @ </a:t>
            </a:r>
            <a:r>
              <a:rPr lang="en-US" sz="2600" dirty="0">
                <a:solidFill>
                  <a:srgbClr val="FFFFFF"/>
                </a:solidFill>
                <a:effectLst>
                  <a:outerShdw blurRad="38100" dist="38100" dir="2700000" algn="tl">
                    <a:srgbClr val="000000"/>
                  </a:outerShdw>
                </a:effectLst>
              </a:rPr>
              <a:t>$</a:t>
            </a:r>
            <a:r>
              <a:rPr lang="en-US" sz="2600" dirty="0" smtClean="0">
                <a:solidFill>
                  <a:srgbClr val="FFFFFF"/>
                </a:solidFill>
                <a:effectLst>
                  <a:outerShdw blurRad="38100" dist="38100" dir="2700000" algn="tl">
                    <a:srgbClr val="000000"/>
                  </a:outerShdw>
                </a:effectLst>
              </a:rPr>
              <a:t>24/LF = </a:t>
            </a:r>
            <a:r>
              <a:rPr lang="en-US" sz="2600" b="1" u="sng" dirty="0" smtClean="0">
                <a:solidFill>
                  <a:srgbClr val="FFFFFF"/>
                </a:solidFill>
                <a:effectLst>
                  <a:outerShdw blurRad="38100" dist="38100" dir="2700000" algn="tl">
                    <a:srgbClr val="000000"/>
                  </a:outerShdw>
                </a:effectLst>
              </a:rPr>
              <a:t>$48,000</a:t>
            </a:r>
          </a:p>
          <a:p>
            <a:pPr algn="ctr">
              <a:spcBef>
                <a:spcPts val="1200"/>
              </a:spcBef>
              <a:defRPr/>
            </a:pPr>
            <a:r>
              <a:rPr lang="en-US" sz="2600" dirty="0" smtClean="0">
                <a:solidFill>
                  <a:srgbClr val="FFFFFF"/>
                </a:solidFill>
                <a:effectLst>
                  <a:outerShdw blurRad="38100" dist="38100" dir="2700000" algn="tl">
                    <a:srgbClr val="000000"/>
                  </a:outerShdw>
                </a:effectLst>
              </a:rPr>
              <a:t>vs. </a:t>
            </a:r>
          </a:p>
          <a:p>
            <a:pPr algn="ctr">
              <a:spcBef>
                <a:spcPts val="1200"/>
              </a:spcBef>
              <a:defRPr/>
            </a:pPr>
            <a:r>
              <a:rPr lang="en-US" sz="2600" dirty="0" smtClean="0">
                <a:solidFill>
                  <a:srgbClr val="FFFFFF"/>
                </a:solidFill>
                <a:effectLst>
                  <a:outerShdw blurRad="38100" dist="38100" dir="2700000" algn="tl">
                    <a:srgbClr val="000000"/>
                  </a:outerShdw>
                </a:effectLst>
              </a:rPr>
              <a:t>2000 </a:t>
            </a:r>
            <a:r>
              <a:rPr lang="en-US" sz="2600" dirty="0" smtClean="0">
                <a:solidFill>
                  <a:srgbClr val="FFFFFF"/>
                </a:solidFill>
                <a:effectLst>
                  <a:outerShdw blurRad="38100" dist="38100" dir="2700000" algn="tl">
                    <a:srgbClr val="000000"/>
                  </a:outerShdw>
                </a:effectLst>
              </a:rPr>
              <a:t>LF 36</a:t>
            </a:r>
            <a:r>
              <a:rPr lang="en-US" sz="2600" dirty="0">
                <a:solidFill>
                  <a:srgbClr val="FFFFFF"/>
                </a:solidFill>
                <a:effectLst>
                  <a:outerShdw blurRad="38100" dist="38100" dir="2700000" algn="tl">
                    <a:srgbClr val="000000"/>
                  </a:outerShdw>
                </a:effectLst>
              </a:rPr>
              <a:t>” </a:t>
            </a:r>
            <a:r>
              <a:rPr lang="en-US" sz="2600" dirty="0" smtClean="0">
                <a:solidFill>
                  <a:srgbClr val="FFFFFF"/>
                </a:solidFill>
                <a:effectLst>
                  <a:outerShdw blurRad="38100" dist="38100" dir="2700000" algn="tl">
                    <a:srgbClr val="000000"/>
                  </a:outerShdw>
                </a:effectLst>
              </a:rPr>
              <a:t>Concrete Pipe @ </a:t>
            </a:r>
            <a:r>
              <a:rPr lang="en-US" sz="2600" dirty="0">
                <a:solidFill>
                  <a:srgbClr val="FFFFFF"/>
                </a:solidFill>
                <a:effectLst>
                  <a:outerShdw blurRad="38100" dist="38100" dir="2700000" algn="tl">
                    <a:srgbClr val="000000"/>
                  </a:outerShdw>
                </a:effectLst>
              </a:rPr>
              <a:t>$52/LF</a:t>
            </a:r>
          </a:p>
          <a:p>
            <a:pPr algn="ctr">
              <a:defRPr/>
            </a:pPr>
            <a:r>
              <a:rPr lang="en-US" sz="2600" dirty="0" smtClean="0">
                <a:solidFill>
                  <a:srgbClr val="FFFFFF"/>
                </a:solidFill>
                <a:effectLst>
                  <a:outerShdw blurRad="38100" dist="38100" dir="2700000" algn="tl">
                    <a:srgbClr val="000000"/>
                  </a:outerShdw>
                </a:effectLst>
              </a:rPr>
              <a:t>Two </a:t>
            </a:r>
            <a:r>
              <a:rPr lang="en-US" sz="2600" dirty="0">
                <a:solidFill>
                  <a:srgbClr val="FFFFFF"/>
                </a:solidFill>
                <a:effectLst>
                  <a:outerShdw blurRad="38100" dist="38100" dir="2700000" algn="tl">
                    <a:srgbClr val="000000"/>
                  </a:outerShdw>
                </a:effectLst>
              </a:rPr>
              <a:t>Drop Structures </a:t>
            </a:r>
            <a:r>
              <a:rPr lang="en-US" sz="2600" dirty="0" smtClean="0">
                <a:solidFill>
                  <a:srgbClr val="FFFFFF"/>
                </a:solidFill>
                <a:effectLst>
                  <a:outerShdw blurRad="38100" dist="38100" dir="2700000" algn="tl">
                    <a:srgbClr val="000000"/>
                  </a:outerShdw>
                </a:effectLst>
              </a:rPr>
              <a:t>@ </a:t>
            </a:r>
            <a:r>
              <a:rPr lang="en-US" sz="2600" dirty="0">
                <a:solidFill>
                  <a:srgbClr val="FFFFFF"/>
                </a:solidFill>
                <a:effectLst>
                  <a:outerShdw blurRad="38100" dist="38100" dir="2700000" algn="tl">
                    <a:srgbClr val="000000"/>
                  </a:outerShdw>
                </a:effectLst>
              </a:rPr>
              <a:t>$5,000 and $</a:t>
            </a:r>
            <a:r>
              <a:rPr lang="en-US" sz="2600" dirty="0" smtClean="0">
                <a:solidFill>
                  <a:srgbClr val="FFFFFF"/>
                </a:solidFill>
                <a:effectLst>
                  <a:outerShdw blurRad="38100" dist="38100" dir="2700000" algn="tl">
                    <a:srgbClr val="000000"/>
                  </a:outerShdw>
                </a:effectLst>
              </a:rPr>
              <a:t>6,000</a:t>
            </a:r>
          </a:p>
          <a:p>
            <a:pPr algn="ctr">
              <a:defRPr/>
            </a:pPr>
            <a:r>
              <a:rPr lang="en-US" sz="2600" dirty="0" smtClean="0">
                <a:solidFill>
                  <a:srgbClr val="FFFFFF"/>
                </a:solidFill>
                <a:effectLst>
                  <a:outerShdw blurRad="38100" dist="38100" dir="2700000" algn="tl">
                    <a:srgbClr val="000000"/>
                  </a:outerShdw>
                </a:effectLst>
              </a:rPr>
              <a:t>= </a:t>
            </a:r>
            <a:r>
              <a:rPr lang="en-US" sz="2600" b="1" u="sng" dirty="0" smtClean="0">
                <a:solidFill>
                  <a:srgbClr val="FFFFFF"/>
                </a:solidFill>
                <a:effectLst>
                  <a:outerShdw blurRad="38100" dist="38100" dir="2700000" algn="tl">
                    <a:srgbClr val="000000"/>
                  </a:outerShdw>
                </a:effectLst>
              </a:rPr>
              <a:t>$115,000</a:t>
            </a:r>
            <a:r>
              <a:rPr lang="en-US" sz="2600" dirty="0" smtClean="0">
                <a:ln w="18000">
                  <a:solidFill>
                    <a:schemeClr val="accent2">
                      <a:satMod val="140000"/>
                    </a:schemeClr>
                  </a:solidFill>
                  <a:prstDash val="solid"/>
                  <a:miter lim="800000"/>
                </a:ln>
                <a:solidFill>
                  <a:srgbClr val="FFFFFF"/>
                </a:solidFill>
                <a:effectLst>
                  <a:outerShdw blurRad="38100" dist="38100" dir="2700000" algn="tl">
                    <a:srgbClr val="000000"/>
                  </a:outerShdw>
                </a:effectLst>
                <a:cs typeface="Arial" pitchFamily="34" charset="0"/>
              </a:rPr>
              <a:t> </a:t>
            </a:r>
            <a:endParaRPr lang="en-US" sz="2600" dirty="0">
              <a:ln w="18000">
                <a:solidFill>
                  <a:schemeClr val="accent2">
                    <a:satMod val="140000"/>
                  </a:schemeClr>
                </a:solidFill>
                <a:prstDash val="solid"/>
                <a:miter lim="800000"/>
              </a:ln>
              <a:solidFill>
                <a:srgbClr val="FFFFFF"/>
              </a:solidFill>
              <a:effectLst>
                <a:outerShdw blurRad="38100" dist="38100" dir="2700000" algn="tl">
                  <a:srgbClr val="000000"/>
                </a:outerShdw>
              </a:effectLst>
              <a:cs typeface="Arial" pitchFamily="34" charset="0"/>
            </a:endParaRPr>
          </a:p>
          <a:p>
            <a:pPr algn="ctr">
              <a:defRPr/>
            </a:pPr>
            <a:r>
              <a:rPr lang="en-US" b="1" dirty="0">
                <a:ln w="18000">
                  <a:solidFill>
                    <a:schemeClr val="accent2">
                      <a:satMod val="140000"/>
                    </a:schemeClr>
                  </a:solidFill>
                  <a:prstDash val="solid"/>
                  <a:miter lim="800000"/>
                </a:ln>
                <a:solidFill>
                  <a:srgbClr val="000000"/>
                </a:solidFill>
                <a:effectLst>
                  <a:outerShdw blurRad="38100" dist="38100" dir="2700000" algn="tl">
                    <a:srgbClr val="000000"/>
                  </a:outerShdw>
                </a:effectLst>
                <a:latin typeface="Arial" charset="0"/>
              </a:rPr>
              <a:t> </a:t>
            </a:r>
            <a:endParaRPr lang="en-US" b="1" dirty="0">
              <a:solidFill>
                <a:srgbClr val="000000"/>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914400" y="533400"/>
            <a:ext cx="7239000" cy="457200"/>
          </a:xfrm>
        </p:spPr>
        <p:txBody>
          <a:bodyPr/>
          <a:lstStyle/>
          <a:p>
            <a:pPr>
              <a:defRPr/>
            </a:pPr>
            <a:r>
              <a:rPr lang="en-US" sz="4000" dirty="0" smtClean="0"/>
              <a:t>Industrial Road – No Curb</a:t>
            </a:r>
            <a:endParaRPr lang="en-US" sz="4000" dirty="0"/>
          </a:p>
        </p:txBody>
      </p:sp>
      <p:sp>
        <p:nvSpPr>
          <p:cNvPr id="3" name="Subtitle 2"/>
          <p:cNvSpPr>
            <a:spLocks noGrp="1"/>
          </p:cNvSpPr>
          <p:nvPr>
            <p:ph type="subTitle" sz="quarter" idx="1"/>
          </p:nvPr>
        </p:nvSpPr>
        <p:spPr>
          <a:xfrm>
            <a:off x="990600" y="1143000"/>
            <a:ext cx="7696200" cy="3810000"/>
          </a:xfrm>
        </p:spPr>
        <p:txBody>
          <a:bodyPr/>
          <a:lstStyle/>
          <a:p>
            <a:pPr>
              <a:defRPr/>
            </a:pPr>
            <a:r>
              <a:rPr lang="en-US" dirty="0" smtClean="0"/>
              <a:t>$16 savings / LF on </a:t>
            </a:r>
            <a:r>
              <a:rPr lang="en-US" dirty="0" smtClean="0"/>
              <a:t>28 ft </a:t>
            </a:r>
            <a:r>
              <a:rPr lang="en-US" dirty="0" smtClean="0"/>
              <a:t>wide concrete paved street x 2,500 LF of street</a:t>
            </a:r>
          </a:p>
          <a:p>
            <a:pPr>
              <a:spcBef>
                <a:spcPts val="1200"/>
              </a:spcBef>
              <a:defRPr/>
            </a:pPr>
            <a:r>
              <a:rPr lang="en-US" dirty="0" smtClean="0"/>
              <a:t>= </a:t>
            </a:r>
            <a:r>
              <a:rPr lang="en-US" u="sng" dirty="0" smtClean="0"/>
              <a:t>$40,000 </a:t>
            </a:r>
            <a:r>
              <a:rPr lang="en-US" u="sng" dirty="0" smtClean="0"/>
              <a:t>Savings</a:t>
            </a:r>
            <a:r>
              <a:rPr lang="en-US" dirty="0" smtClean="0"/>
              <a:t> </a:t>
            </a:r>
            <a:endParaRPr lang="en-US" dirty="0" smtClean="0"/>
          </a:p>
          <a:p>
            <a:pPr>
              <a:spcBef>
                <a:spcPts val="1200"/>
              </a:spcBef>
              <a:defRPr/>
            </a:pPr>
            <a:r>
              <a:rPr lang="en-US" dirty="0" smtClean="0"/>
              <a:t>Plus </a:t>
            </a:r>
            <a:r>
              <a:rPr lang="en-US" dirty="0" smtClean="0"/>
              <a:t>elimination of underground </a:t>
            </a:r>
            <a:endParaRPr lang="en-US" dirty="0" smtClean="0"/>
          </a:p>
          <a:p>
            <a:pPr>
              <a:spcBef>
                <a:spcPts val="0"/>
              </a:spcBef>
              <a:defRPr/>
            </a:pPr>
            <a:r>
              <a:rPr lang="en-US" dirty="0" smtClean="0"/>
              <a:t>storm </a:t>
            </a:r>
            <a:r>
              <a:rPr lang="en-US" dirty="0" smtClean="0"/>
              <a:t>drain system</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Content Placeholder 3" descr="Western Ridge Detention.jpg"/>
          <p:cNvPicPr>
            <a:picLocks noGrp="1" noChangeAspect="1"/>
          </p:cNvPicPr>
          <p:nvPr>
            <p:ph idx="1"/>
          </p:nvPr>
        </p:nvPicPr>
        <p:blipFill>
          <a:blip r:embed="rId2" cstate="screen"/>
          <a:srcRect/>
          <a:stretch>
            <a:fillRect/>
          </a:stretch>
        </p:blipFill>
        <p:spPr>
          <a:xfrm>
            <a:off x="2057400" y="1327693"/>
            <a:ext cx="5029200" cy="5454107"/>
          </a:xfrm>
        </p:spPr>
      </p:pic>
      <p:sp>
        <p:nvSpPr>
          <p:cNvPr id="4" name="Title 1"/>
          <p:cNvSpPr>
            <a:spLocks noGrp="1"/>
          </p:cNvSpPr>
          <p:nvPr>
            <p:ph type="title"/>
          </p:nvPr>
        </p:nvSpPr>
        <p:spPr>
          <a:xfrm>
            <a:off x="457200" y="-152400"/>
            <a:ext cx="8229600" cy="1600200"/>
          </a:xfrm>
        </p:spPr>
        <p:txBody>
          <a:bodyPr/>
          <a:lstStyle/>
          <a:p>
            <a:pPr>
              <a:defRPr/>
            </a:pPr>
            <a:r>
              <a:rPr lang="en-US" sz="4000" dirty="0" smtClean="0"/>
              <a:t>Western Ridge Residential Subdivision Detention Basin</a:t>
            </a:r>
            <a:endParaRPr lang="en-US" sz="4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Content Placeholder 3" descr="Western Ridge - Wayne Community School Track.jpg"/>
          <p:cNvPicPr>
            <a:picLocks noGrp="1" noChangeAspect="1"/>
          </p:cNvPicPr>
          <p:nvPr>
            <p:ph idx="1"/>
          </p:nvPr>
        </p:nvPicPr>
        <p:blipFill>
          <a:blip r:embed="rId2" cstate="screen"/>
          <a:srcRect/>
          <a:stretch>
            <a:fillRect/>
          </a:stretch>
        </p:blipFill>
        <p:spPr>
          <a:xfrm>
            <a:off x="2286000" y="838200"/>
            <a:ext cx="4572000" cy="5777980"/>
          </a:xfrm>
        </p:spPr>
      </p:pic>
      <p:sp>
        <p:nvSpPr>
          <p:cNvPr id="4" name="Title 1"/>
          <p:cNvSpPr>
            <a:spLocks noGrp="1"/>
          </p:cNvSpPr>
          <p:nvPr>
            <p:ph type="title"/>
          </p:nvPr>
        </p:nvSpPr>
        <p:spPr>
          <a:xfrm>
            <a:off x="457200" y="121920"/>
            <a:ext cx="8229600" cy="640080"/>
          </a:xfrm>
        </p:spPr>
        <p:txBody>
          <a:bodyPr/>
          <a:lstStyle/>
          <a:p>
            <a:pPr>
              <a:defRPr/>
            </a:pPr>
            <a:r>
              <a:rPr lang="en-US" sz="3600" dirty="0" smtClean="0"/>
              <a:t>Western Ridge Detention Down Stream</a:t>
            </a:r>
            <a:endParaRPr lang="en-US" sz="36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Content Placeholder 3" descr="Western Ridge - Undersized Downstream.jpg"/>
          <p:cNvPicPr>
            <a:picLocks noGrp="1" noChangeAspect="1"/>
          </p:cNvPicPr>
          <p:nvPr>
            <p:ph idx="1"/>
          </p:nvPr>
        </p:nvPicPr>
        <p:blipFill>
          <a:blip r:embed="rId2" cstate="screen"/>
          <a:srcRect/>
          <a:stretch>
            <a:fillRect/>
          </a:stretch>
        </p:blipFill>
        <p:spPr>
          <a:xfrm>
            <a:off x="2286000" y="1208558"/>
            <a:ext cx="4572000" cy="5497042"/>
          </a:xfrm>
        </p:spPr>
      </p:pic>
      <p:sp>
        <p:nvSpPr>
          <p:cNvPr id="4" name="Title 1"/>
          <p:cNvSpPr>
            <a:spLocks noGrp="1"/>
          </p:cNvSpPr>
          <p:nvPr>
            <p:ph type="title"/>
          </p:nvPr>
        </p:nvSpPr>
        <p:spPr>
          <a:xfrm>
            <a:off x="457200" y="137160"/>
            <a:ext cx="8229600" cy="1005840"/>
          </a:xfrm>
        </p:spPr>
        <p:txBody>
          <a:bodyPr/>
          <a:lstStyle/>
          <a:p>
            <a:pPr>
              <a:defRPr/>
            </a:pPr>
            <a:r>
              <a:rPr lang="en-US" sz="3600" dirty="0" smtClean="0"/>
              <a:t>Undersized Storm Drain System Below Western Ridge Subdivision</a:t>
            </a:r>
            <a:endParaRPr lang="en-US" sz="36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8600" y="0"/>
            <a:ext cx="8763000" cy="1371600"/>
          </a:xfrm>
        </p:spPr>
        <p:txBody>
          <a:bodyPr/>
          <a:lstStyle/>
          <a:p>
            <a:pPr>
              <a:spcBef>
                <a:spcPts val="600"/>
              </a:spcBef>
              <a:defRPr/>
            </a:pPr>
            <a:r>
              <a:rPr lang="en-US" sz="4000" dirty="0" err="1" smtClean="0"/>
              <a:t>Benscoter</a:t>
            </a:r>
            <a:r>
              <a:rPr lang="en-US" sz="4000" dirty="0" smtClean="0"/>
              <a:t> Residential Subdivision</a:t>
            </a:r>
            <a:r>
              <a:rPr lang="en-US" sz="3600" dirty="0" smtClean="0"/>
              <a:t> </a:t>
            </a:r>
            <a:r>
              <a:rPr lang="en-US" sz="3600" dirty="0" smtClean="0"/>
              <a:t/>
            </a:r>
            <a:br>
              <a:rPr lang="en-US" sz="3600" dirty="0" smtClean="0"/>
            </a:br>
            <a:r>
              <a:rPr lang="en-US" sz="2600" dirty="0" smtClean="0">
                <a:solidFill>
                  <a:srgbClr val="FFFFFF"/>
                </a:solidFill>
              </a:rPr>
              <a:t>Bio-Swale vs. Storm Drain and </a:t>
            </a:r>
            <a:r>
              <a:rPr lang="en-US" sz="2600" dirty="0" smtClean="0">
                <a:solidFill>
                  <a:srgbClr val="FFFFFF"/>
                </a:solidFill>
              </a:rPr>
              <a:t>Drop Structure</a:t>
            </a:r>
            <a:endParaRPr lang="en-US" sz="2600" dirty="0">
              <a:solidFill>
                <a:srgbClr val="FFFFFF"/>
              </a:solidFill>
            </a:endParaRPr>
          </a:p>
        </p:txBody>
      </p:sp>
      <p:sp>
        <p:nvSpPr>
          <p:cNvPr id="3" name="Subtitle 2"/>
          <p:cNvSpPr>
            <a:spLocks noGrp="1"/>
          </p:cNvSpPr>
          <p:nvPr>
            <p:ph type="subTitle" sz="quarter" idx="1"/>
          </p:nvPr>
        </p:nvSpPr>
        <p:spPr>
          <a:xfrm>
            <a:off x="685800" y="1752600"/>
            <a:ext cx="7772400" cy="3657600"/>
          </a:xfrm>
        </p:spPr>
        <p:txBody>
          <a:bodyPr/>
          <a:lstStyle/>
          <a:p>
            <a:pPr>
              <a:defRPr/>
            </a:pPr>
            <a:r>
              <a:rPr lang="en-US" dirty="0" smtClean="0"/>
              <a:t>1,200 LF of 48</a:t>
            </a:r>
            <a:r>
              <a:rPr lang="en-US" dirty="0" smtClean="0"/>
              <a:t>” concrete </a:t>
            </a:r>
            <a:r>
              <a:rPr lang="en-US" dirty="0" smtClean="0"/>
              <a:t>pipe </a:t>
            </a:r>
            <a:r>
              <a:rPr lang="en-US" dirty="0" smtClean="0"/>
              <a:t>@ $75/LF </a:t>
            </a:r>
            <a:r>
              <a:rPr lang="en-US" dirty="0" smtClean="0"/>
              <a:t>plus </a:t>
            </a:r>
            <a:r>
              <a:rPr lang="en-US" dirty="0" smtClean="0"/>
              <a:t>$7,000 drop </a:t>
            </a:r>
            <a:r>
              <a:rPr lang="en-US" dirty="0" smtClean="0"/>
              <a:t>structure</a:t>
            </a:r>
          </a:p>
          <a:p>
            <a:pPr>
              <a:defRPr/>
            </a:pPr>
            <a:r>
              <a:rPr lang="en-US" dirty="0" smtClean="0"/>
              <a:t>= </a:t>
            </a:r>
            <a:r>
              <a:rPr lang="en-US" b="1" u="sng" dirty="0" smtClean="0"/>
              <a:t>$97,000</a:t>
            </a:r>
          </a:p>
          <a:p>
            <a:pPr>
              <a:spcBef>
                <a:spcPts val="1200"/>
              </a:spcBef>
              <a:defRPr/>
            </a:pPr>
            <a:r>
              <a:rPr lang="en-US" dirty="0" smtClean="0"/>
              <a:t>vs. </a:t>
            </a:r>
            <a:endParaRPr lang="en-US" dirty="0" smtClean="0"/>
          </a:p>
          <a:p>
            <a:pPr>
              <a:spcBef>
                <a:spcPts val="600"/>
              </a:spcBef>
              <a:defRPr/>
            </a:pPr>
            <a:r>
              <a:rPr lang="en-US" dirty="0" smtClean="0"/>
              <a:t>Bio-swale </a:t>
            </a:r>
            <a:r>
              <a:rPr lang="en-US" dirty="0" smtClean="0"/>
              <a:t>with capacity for 10 year storm </a:t>
            </a:r>
            <a:r>
              <a:rPr lang="en-US" dirty="0" smtClean="0"/>
              <a:t>1,200 LF @ </a:t>
            </a:r>
            <a:r>
              <a:rPr lang="en-US" dirty="0" smtClean="0"/>
              <a:t>$14/ LF </a:t>
            </a:r>
            <a:r>
              <a:rPr lang="en-US" dirty="0" smtClean="0"/>
              <a:t>installed</a:t>
            </a:r>
          </a:p>
          <a:p>
            <a:pPr>
              <a:spcBef>
                <a:spcPts val="0"/>
              </a:spcBef>
              <a:defRPr/>
            </a:pPr>
            <a:r>
              <a:rPr lang="en-US" dirty="0" smtClean="0"/>
              <a:t>= </a:t>
            </a:r>
            <a:r>
              <a:rPr lang="en-US" b="1" u="sng" dirty="0" smtClean="0"/>
              <a:t>$16,800</a:t>
            </a:r>
            <a:endParaRPr lang="en-US" b="1" u="sng"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209800" y="2667000"/>
            <a:ext cx="5086350" cy="641350"/>
          </a:xfrm>
          <a:prstGeom prst="rect">
            <a:avLst/>
          </a:prstGeom>
          <a:noFill/>
          <a:ln w="9525">
            <a:noFill/>
            <a:miter lim="800000"/>
            <a:headEnd/>
            <a:tailEnd/>
          </a:ln>
        </p:spPr>
        <p:txBody>
          <a:bodyPr wrap="none">
            <a:spAutoFit/>
          </a:bodyPr>
          <a:lstStyle/>
          <a:p>
            <a:r>
              <a:rPr lang="en-US">
                <a:solidFill>
                  <a:srgbClr val="FFFFFF"/>
                </a:solidFill>
              </a:rPr>
              <a:t>Diagram to show pre/post development changes</a:t>
            </a:r>
          </a:p>
          <a:p>
            <a:r>
              <a:rPr lang="en-US">
                <a:solidFill>
                  <a:srgbClr val="FFFFFF"/>
                </a:solidFill>
              </a:rPr>
              <a:t>To water runoff</a:t>
            </a:r>
          </a:p>
        </p:txBody>
      </p:sp>
      <p:pic>
        <p:nvPicPr>
          <p:cNvPr id="60419" name="Picture 2" descr="photo3.jpg"/>
          <p:cNvPicPr>
            <a:picLocks noChangeAspect="1"/>
          </p:cNvPicPr>
          <p:nvPr/>
        </p:nvPicPr>
        <p:blipFill>
          <a:blip r:embed="rId2" cstate="screen"/>
          <a:srcRect/>
          <a:stretch>
            <a:fillRect/>
          </a:stretch>
        </p:blipFill>
        <p:spPr bwMode="auto">
          <a:xfrm>
            <a:off x="457200" y="0"/>
            <a:ext cx="8382000" cy="6873875"/>
          </a:xfrm>
          <a:prstGeom prst="rect">
            <a:avLst/>
          </a:prstGeom>
          <a:noFill/>
          <a:ln w="9525">
            <a:noFill/>
            <a:miter lim="800000"/>
            <a:headEnd/>
            <a:tailEnd/>
          </a:ln>
        </p:spPr>
      </p:pic>
      <p:sp>
        <p:nvSpPr>
          <p:cNvPr id="4" name="Oval 3"/>
          <p:cNvSpPr>
            <a:spLocks noChangeArrowheads="1"/>
          </p:cNvSpPr>
          <p:nvPr/>
        </p:nvSpPr>
        <p:spPr bwMode="auto">
          <a:xfrm>
            <a:off x="1600200" y="1676400"/>
            <a:ext cx="1828800" cy="838200"/>
          </a:xfrm>
          <a:prstGeom prst="ellipse">
            <a:avLst/>
          </a:prstGeom>
          <a:noFill/>
          <a:ln w="38100" algn="ctr">
            <a:solidFill>
              <a:srgbClr val="FF0000"/>
            </a:solidFill>
            <a:round/>
            <a:headEnd/>
            <a:tailEnd/>
          </a:ln>
        </p:spPr>
        <p:txBody>
          <a:bodyPr/>
          <a:lstStyle/>
          <a:p>
            <a:pPr eaLnBrk="0" hangingPunct="0"/>
            <a:endParaRPr lang="en-US" sz="1800">
              <a:solidFill>
                <a:srgbClr val="FFFFFF"/>
              </a:solidFill>
            </a:endParaRPr>
          </a:p>
        </p:txBody>
      </p:sp>
      <p:sp>
        <p:nvSpPr>
          <p:cNvPr id="5" name="Oval 4"/>
          <p:cNvSpPr>
            <a:spLocks noChangeArrowheads="1"/>
          </p:cNvSpPr>
          <p:nvPr/>
        </p:nvSpPr>
        <p:spPr bwMode="auto">
          <a:xfrm>
            <a:off x="5943600" y="2057400"/>
            <a:ext cx="1828800" cy="838200"/>
          </a:xfrm>
          <a:prstGeom prst="ellipse">
            <a:avLst/>
          </a:prstGeom>
          <a:noFill/>
          <a:ln w="38100" algn="ctr">
            <a:solidFill>
              <a:srgbClr val="FF0000"/>
            </a:solidFill>
            <a:round/>
            <a:headEnd/>
            <a:tailEnd/>
          </a:ln>
        </p:spPr>
        <p:txBody>
          <a:bodyPr/>
          <a:lstStyle/>
          <a:p>
            <a:pPr eaLnBrk="0" hangingPunct="0"/>
            <a:endParaRPr lang="en-US" sz="18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nscoter Overview.jpg"/>
          <p:cNvPicPr>
            <a:picLocks noChangeAspect="1"/>
          </p:cNvPicPr>
          <p:nvPr/>
        </p:nvPicPr>
        <p:blipFill>
          <a:blip r:embed="rId2" cstate="screen"/>
          <a:srcRect/>
          <a:stretch>
            <a:fillRect/>
          </a:stretch>
        </p:blipFill>
        <p:spPr>
          <a:xfrm>
            <a:off x="990600" y="1142999"/>
            <a:ext cx="7170960" cy="5486400"/>
          </a:xfrm>
          <a:prstGeom prst="rect">
            <a:avLst/>
          </a:prstGeom>
        </p:spPr>
      </p:pic>
      <p:sp>
        <p:nvSpPr>
          <p:cNvPr id="3" name="TextBox 2"/>
          <p:cNvSpPr txBox="1"/>
          <p:nvPr/>
        </p:nvSpPr>
        <p:spPr>
          <a:xfrm>
            <a:off x="1600200" y="1676400"/>
            <a:ext cx="1905000" cy="338554"/>
          </a:xfrm>
          <a:prstGeom prst="rect">
            <a:avLst/>
          </a:prstGeom>
          <a:noFill/>
        </p:spPr>
        <p:txBody>
          <a:bodyPr wrap="square" rtlCol="0">
            <a:spAutoFit/>
          </a:bodyPr>
          <a:lstStyle/>
          <a:p>
            <a:r>
              <a:rPr lang="en-US" dirty="0" smtClean="0"/>
              <a:t>overview</a:t>
            </a:r>
            <a:endParaRPr lang="en-US" dirty="0"/>
          </a:p>
        </p:txBody>
      </p:sp>
      <p:sp>
        <p:nvSpPr>
          <p:cNvPr id="4" name="Title 1"/>
          <p:cNvSpPr txBox="1">
            <a:spLocks/>
          </p:cNvSpPr>
          <p:nvPr/>
        </p:nvSpPr>
        <p:spPr>
          <a:xfrm>
            <a:off x="190500" y="76200"/>
            <a:ext cx="8763000" cy="762000"/>
          </a:xfrm>
          <a:prstGeom prst="rect">
            <a:avLst/>
          </a:prstGeom>
        </p:spPr>
        <p:txBody>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0" i="0"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j-lt"/>
                <a:ea typeface="+mj-ea"/>
                <a:cs typeface="+mj-cs"/>
              </a:rPr>
              <a:t>Benscoter</a:t>
            </a:r>
            <a:r>
              <a:rPr kumimoji="0" lang="en-US" sz="4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Residential Subdivision</a:t>
            </a:r>
            <a:r>
              <a:rPr kumimoji="0" lang="en-US" sz="36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t>
            </a:r>
            <a:br>
              <a:rPr kumimoji="0" lang="en-US" sz="36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br>
            <a:endParaRPr kumimoji="0" lang="en-US" sz="2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9375"/>
            <a:ext cx="6705600" cy="1139825"/>
          </a:xfrm>
        </p:spPr>
        <p:txBody>
          <a:bodyPr/>
          <a:lstStyle/>
          <a:p>
            <a:pPr>
              <a:defRPr/>
            </a:pPr>
            <a:r>
              <a:rPr lang="en-US" sz="3200" dirty="0" smtClean="0"/>
              <a:t>Subdivision Agreements Requiring Bio-Detention</a:t>
            </a:r>
            <a:endParaRPr lang="en-US" sz="3200" dirty="0"/>
          </a:p>
        </p:txBody>
      </p:sp>
      <p:sp>
        <p:nvSpPr>
          <p:cNvPr id="3" name="Content Placeholder 2"/>
          <p:cNvSpPr>
            <a:spLocks noGrp="1"/>
          </p:cNvSpPr>
          <p:nvPr>
            <p:ph idx="1"/>
          </p:nvPr>
        </p:nvSpPr>
        <p:spPr/>
        <p:txBody>
          <a:bodyPr/>
          <a:lstStyle/>
          <a:p>
            <a:pPr marL="0" indent="0">
              <a:buNone/>
              <a:defRPr/>
            </a:pPr>
            <a:r>
              <a:rPr lang="en-US" dirty="0" smtClean="0"/>
              <a:t>The </a:t>
            </a:r>
            <a:r>
              <a:rPr lang="en-US" dirty="0" smtClean="0"/>
              <a:t>final grading </a:t>
            </a:r>
            <a:r>
              <a:rPr lang="en-US" dirty="0" smtClean="0"/>
              <a:t>for each lot must </a:t>
            </a:r>
            <a:r>
              <a:rPr lang="en-US" dirty="0" smtClean="0"/>
              <a:t>provide bio-detention capacity for ½” of run-off on the lot from impermeable surfaces on site.</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75"/>
            <a:ext cx="8686800" cy="987425"/>
          </a:xfrm>
        </p:spPr>
        <p:txBody>
          <a:bodyPr/>
          <a:lstStyle/>
          <a:p>
            <a:pPr>
              <a:defRPr/>
            </a:pPr>
            <a:r>
              <a:rPr lang="en-US" sz="4000" dirty="0" smtClean="0"/>
              <a:t>Pick Industrial </a:t>
            </a:r>
            <a:r>
              <a:rPr lang="en-US" sz="4000" dirty="0" smtClean="0"/>
              <a:t>Subdivision</a:t>
            </a:r>
            <a:endParaRPr lang="en-US" sz="4000" dirty="0"/>
          </a:p>
        </p:txBody>
      </p:sp>
      <p:pic>
        <p:nvPicPr>
          <p:cNvPr id="139267" name="Content Placeholder 3" descr="Pick Industrial Park Photo.jpg"/>
          <p:cNvPicPr>
            <a:picLocks noGrp="1" noChangeAspect="1"/>
          </p:cNvPicPr>
          <p:nvPr>
            <p:ph idx="1"/>
          </p:nvPr>
        </p:nvPicPr>
        <p:blipFill>
          <a:blip r:embed="rId2" cstate="screen"/>
          <a:srcRect/>
          <a:stretch>
            <a:fillRect/>
          </a:stretch>
        </p:blipFill>
        <p:spPr>
          <a:xfrm>
            <a:off x="1600200" y="990600"/>
            <a:ext cx="5987446" cy="4114800"/>
          </a:xfrm>
        </p:spPr>
      </p:pic>
      <p:sp>
        <p:nvSpPr>
          <p:cNvPr id="4" name="TextBox 3"/>
          <p:cNvSpPr txBox="1"/>
          <p:nvPr/>
        </p:nvSpPr>
        <p:spPr>
          <a:xfrm>
            <a:off x="533400" y="5105400"/>
            <a:ext cx="8001000" cy="954107"/>
          </a:xfrm>
          <a:prstGeom prst="rect">
            <a:avLst/>
          </a:prstGeom>
          <a:noFill/>
        </p:spPr>
        <p:txBody>
          <a:bodyPr wrap="square" rtlCol="0">
            <a:spAutoFit/>
          </a:bodyPr>
          <a:lstStyle/>
          <a:p>
            <a:pPr algn="ctr"/>
            <a:r>
              <a:rPr lang="en-US" sz="2800" dirty="0" smtClean="0">
                <a:effectLst>
                  <a:outerShdw blurRad="38100" dist="38100" dir="2700000" algn="tl">
                    <a:srgbClr val="000000"/>
                  </a:outerShdw>
                </a:effectLst>
              </a:rPr>
              <a:t>Be sure to explore all options and opportunities when developing new areas. </a:t>
            </a:r>
            <a:endParaRPr lang="en-US" sz="280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descr="T8-2.jpg"/>
          <p:cNvPicPr>
            <a:picLocks noChangeAspect="1"/>
          </p:cNvPicPr>
          <p:nvPr/>
        </p:nvPicPr>
        <p:blipFill>
          <a:blip r:embed="rId2" cstate="screen">
            <a:lum contrast="2000"/>
          </a:blip>
          <a:srcRect/>
          <a:stretch>
            <a:fillRect/>
          </a:stretch>
        </p:blipFill>
        <p:spPr bwMode="auto">
          <a:xfrm>
            <a:off x="381000" y="1600200"/>
            <a:ext cx="8458200" cy="5181600"/>
          </a:xfrm>
          <a:prstGeom prst="rect">
            <a:avLst/>
          </a:prstGeom>
          <a:noFill/>
          <a:ln w="9525">
            <a:noFill/>
            <a:miter lim="800000"/>
            <a:headEnd/>
            <a:tailEnd/>
          </a:ln>
        </p:spPr>
      </p:pic>
      <p:sp>
        <p:nvSpPr>
          <p:cNvPr id="2" name="Title 1"/>
          <p:cNvSpPr>
            <a:spLocks noGrp="1"/>
          </p:cNvSpPr>
          <p:nvPr>
            <p:ph type="title"/>
          </p:nvPr>
        </p:nvSpPr>
        <p:spPr>
          <a:xfrm>
            <a:off x="457200" y="384175"/>
            <a:ext cx="8229600" cy="1139825"/>
          </a:xfrm>
        </p:spPr>
        <p:txBody>
          <a:bodyPr/>
          <a:lstStyle/>
          <a:p>
            <a:pPr>
              <a:defRPr/>
            </a:pPr>
            <a:r>
              <a:rPr lang="en-US" dirty="0" smtClean="0">
                <a:solidFill>
                  <a:srgbClr val="FFFFFF"/>
                </a:solidFill>
              </a:rPr>
              <a:t>Thank You</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5613" y="455613"/>
            <a:ext cx="8459787" cy="6173787"/>
          </a:xfrm>
          <a:prstGeom prst="rect">
            <a:avLst/>
          </a:prstGeom>
          <a:noFill/>
          <a:ln w="38100">
            <a:noFill/>
            <a:miter lim="800000"/>
            <a:headEnd/>
            <a:tailEnd/>
          </a:ln>
          <a:effectLst/>
        </p:spPr>
        <p:txBody>
          <a:bodyPr lIns="57150" tIns="28575" rIns="57150" bIns="28575"/>
          <a:lstStyle/>
          <a:p>
            <a:pPr marL="225425" defTabSz="571500">
              <a:spcAft>
                <a:spcPts val="600"/>
              </a:spcAft>
              <a:tabLst>
                <a:tab pos="850900" algn="l"/>
                <a:tab pos="1089025" algn="l"/>
              </a:tabLst>
              <a:defRPr/>
            </a:pPr>
            <a:r>
              <a:rPr lang="en-US" sz="3600" b="1" dirty="0">
                <a:solidFill>
                  <a:srgbClr val="FFFF00"/>
                </a:solidFill>
                <a:effectLst>
                  <a:outerShdw blurRad="25400" dist="63500" dir="2400000" algn="tl">
                    <a:srgbClr val="000000"/>
                  </a:outerShdw>
                </a:effectLst>
                <a:latin typeface="Arial" charset="0"/>
              </a:rPr>
              <a:t>Closing Thought</a:t>
            </a:r>
          </a:p>
          <a:p>
            <a:pPr marL="225425">
              <a:defRPr/>
            </a:pPr>
            <a:r>
              <a:rPr lang="en-US" sz="2600" b="1" dirty="0" smtClean="0">
                <a:effectLst>
                  <a:outerShdw blurRad="25400" dist="63500" dir="2400000" algn="tl">
                    <a:srgbClr val="000000"/>
                  </a:outerShdw>
                </a:effectLst>
                <a:latin typeface="Arial" charset="0"/>
              </a:rPr>
              <a:t>…unlike </a:t>
            </a:r>
            <a:r>
              <a:rPr lang="en-US" sz="2600" b="1" dirty="0">
                <a:effectLst>
                  <a:outerShdw blurRad="25400" dist="63500" dir="2400000" algn="tl">
                    <a:srgbClr val="000000"/>
                  </a:outerShdw>
                </a:effectLst>
                <a:latin typeface="Arial" charset="0"/>
              </a:rPr>
              <a:t>traditional gray infrastructure, which starts depreciating the moment the ribbon is cut, many green infrastructure systems - from street trees to oyster reefs to restored wetlands - appreciate in value as they grow and mature. The greater surface area afforded by the leaves and roots of a large mature tree means that it is exponentially more valuable than a newly planted tree.</a:t>
            </a:r>
          </a:p>
          <a:p>
            <a:pPr>
              <a:defRPr/>
            </a:pPr>
            <a:endParaRPr lang="en-US" sz="2800" dirty="0">
              <a:latin typeface="Arial" charset="0"/>
            </a:endParaRPr>
          </a:p>
          <a:p>
            <a:pPr>
              <a:defRPr/>
            </a:pPr>
            <a:endParaRPr lang="en-US" sz="2800" dirty="0">
              <a:latin typeface="Arial" charset="0"/>
            </a:endParaRPr>
          </a:p>
          <a:p>
            <a:pPr>
              <a:defRPr/>
            </a:pPr>
            <a:endParaRPr lang="en-US" sz="2800" dirty="0">
              <a:latin typeface="Arial" charset="0"/>
            </a:endParaRPr>
          </a:p>
          <a:p>
            <a:pPr marL="174625">
              <a:defRPr/>
            </a:pPr>
            <a:r>
              <a:rPr lang="en-US" sz="900" dirty="0">
                <a:solidFill>
                  <a:srgbClr val="969696"/>
                </a:solidFill>
                <a:latin typeface="Arial" charset="0"/>
              </a:rPr>
              <a:t>http://www.rpa.org/2011/02/spotlight-vol-10-no-3-when-a-park-is-more-than-a-park-and-a-building-more-than-a-building.html  (Accessed 2/23/11)</a:t>
            </a:r>
            <a:endParaRPr lang="en-US" sz="900" b="1" dirty="0">
              <a:solidFill>
                <a:srgbClr val="969696"/>
              </a:solidFill>
              <a:effectLst>
                <a:outerShdw blurRad="25400" dist="63500" dir="2400000" algn="tl">
                  <a:srgbClr val="000000"/>
                </a:outerShdw>
              </a:effectLst>
              <a:latin typeface="Arial" charset="0"/>
            </a:endParaRPr>
          </a:p>
          <a:p>
            <a:pPr marL="225425" defTabSz="571500">
              <a:tabLst>
                <a:tab pos="850900" algn="l"/>
                <a:tab pos="1089025" algn="l"/>
              </a:tabLst>
              <a:defRPr/>
            </a:pPr>
            <a:endParaRPr lang="en-US" sz="3600" b="1" dirty="0">
              <a:solidFill>
                <a:srgbClr val="FFFF00"/>
              </a:solidFill>
              <a:effectLst>
                <a:outerShdw blurRad="25400" dist="63500" dir="24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5" descr="T8-2.jpg"/>
          <p:cNvPicPr>
            <a:picLocks noChangeAspect="1"/>
          </p:cNvPicPr>
          <p:nvPr/>
        </p:nvPicPr>
        <p:blipFill>
          <a:blip r:embed="rId2" cstate="screen">
            <a:lum contrast="14000"/>
          </a:blip>
          <a:srcRect/>
          <a:stretch>
            <a:fillRect/>
          </a:stretch>
        </p:blipFill>
        <p:spPr bwMode="auto">
          <a:xfrm>
            <a:off x="304800" y="228600"/>
            <a:ext cx="8458200" cy="5181600"/>
          </a:xfrm>
          <a:prstGeom prst="rect">
            <a:avLst/>
          </a:prstGeom>
          <a:noFill/>
          <a:ln w="9525">
            <a:noFill/>
            <a:miter lim="800000"/>
            <a:headEnd/>
            <a:tailEnd/>
          </a:ln>
        </p:spPr>
      </p:pic>
      <p:sp>
        <p:nvSpPr>
          <p:cNvPr id="2069" name="Rectangle 21"/>
          <p:cNvSpPr>
            <a:spLocks noChangeArrowheads="1"/>
          </p:cNvSpPr>
          <p:nvPr/>
        </p:nvSpPr>
        <p:spPr bwMode="auto">
          <a:xfrm>
            <a:off x="914400" y="0"/>
            <a:ext cx="7315200" cy="3048000"/>
          </a:xfrm>
          <a:prstGeom prst="rect">
            <a:avLst/>
          </a:prstGeom>
          <a:noFill/>
          <a:ln w="9525">
            <a:noFill/>
            <a:miter lim="800000"/>
            <a:headEnd/>
            <a:tailEnd/>
          </a:ln>
          <a:effectLst/>
        </p:spPr>
        <p:txBody>
          <a:bodyPr anchor="ctr"/>
          <a:lstStyle/>
          <a:p>
            <a:pPr algn="ctr">
              <a:spcAft>
                <a:spcPts val="3000"/>
              </a:spcAft>
              <a:defRPr/>
            </a:pPr>
            <a:r>
              <a:rPr lang="en-US" sz="4000" b="1" i="1" dirty="0">
                <a:solidFill>
                  <a:srgbClr val="FFFF00"/>
                </a:solidFill>
                <a:effectLst>
                  <a:outerShdw blurRad="25400" dist="63500" dir="2400000" algn="tl">
                    <a:srgbClr val="000000"/>
                  </a:outerShdw>
                </a:effectLst>
                <a:latin typeface="AvantGarde Md BT" pitchFamily="34" charset="0"/>
              </a:rPr>
              <a:t/>
            </a:r>
            <a:br>
              <a:rPr lang="en-US" sz="4000" b="1" i="1" dirty="0">
                <a:solidFill>
                  <a:srgbClr val="FFFF00"/>
                </a:solidFill>
                <a:effectLst>
                  <a:outerShdw blurRad="25400" dist="63500" dir="2400000" algn="tl">
                    <a:srgbClr val="000000"/>
                  </a:outerShdw>
                </a:effectLst>
                <a:latin typeface="AvantGarde Md BT" pitchFamily="34" charset="0"/>
              </a:rPr>
            </a:br>
            <a:r>
              <a:rPr lang="en-US" sz="4000" b="1" i="1" dirty="0">
                <a:solidFill>
                  <a:srgbClr val="FFFF00"/>
                </a:solidFill>
                <a:effectLst>
                  <a:outerShdw blurRad="25400" dist="63500" dir="2400000" algn="tl">
                    <a:srgbClr val="000000"/>
                  </a:outerShdw>
                </a:effectLst>
                <a:latin typeface="AvantGarde Md BT" pitchFamily="34" charset="0"/>
              </a:rPr>
              <a:t>Questions and Discussion</a:t>
            </a:r>
            <a:endParaRPr lang="en-US" sz="4000" b="1" dirty="0">
              <a:solidFill>
                <a:srgbClr val="FFFF00"/>
              </a:solidFill>
              <a:effectLst>
                <a:outerShdw blurRad="25400" dist="63500" dir="2400000" algn="tl">
                  <a:srgbClr val="000000"/>
                </a:outerShdw>
              </a:effectLst>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screen"/>
          <a:srcRect/>
          <a:stretch>
            <a:fillRect/>
          </a:stretch>
        </p:blipFill>
        <p:spPr bwMode="auto">
          <a:xfrm>
            <a:off x="152400" y="276225"/>
            <a:ext cx="8839200" cy="5827713"/>
          </a:xfrm>
          <a:prstGeom prst="rect">
            <a:avLst/>
          </a:prstGeom>
          <a:noFill/>
          <a:ln w="9525">
            <a:noFill/>
            <a:miter lim="800000"/>
            <a:headEnd/>
            <a:tailEnd/>
          </a:ln>
        </p:spPr>
      </p:pic>
      <p:sp>
        <p:nvSpPr>
          <p:cNvPr id="14340" name="Rectangle 4"/>
          <p:cNvSpPr>
            <a:spLocks noGrp="1" noChangeArrowheads="1"/>
          </p:cNvSpPr>
          <p:nvPr>
            <p:ph type="body" idx="1"/>
          </p:nvPr>
        </p:nvSpPr>
        <p:spPr>
          <a:xfrm>
            <a:off x="228600" y="2133600"/>
            <a:ext cx="6400800" cy="2209800"/>
          </a:xfrm>
        </p:spPr>
        <p:txBody>
          <a:bodyPr/>
          <a:lstStyle/>
          <a:p>
            <a:pPr>
              <a:defRPr/>
            </a:pPr>
            <a:r>
              <a:rPr lang="en-US" dirty="0" smtClean="0"/>
              <a:t>Run-off pollution (nonpoint source pollution) is considered to be one of the leading causes of water pollution today</a:t>
            </a:r>
          </a:p>
        </p:txBody>
      </p:sp>
      <p:pic>
        <p:nvPicPr>
          <p:cNvPr id="61444" name="Picture 3" descr="P0000901"/>
          <p:cNvPicPr>
            <a:picLocks noChangeAspect="1" noChangeArrowheads="1"/>
          </p:cNvPicPr>
          <p:nvPr/>
        </p:nvPicPr>
        <p:blipFill>
          <a:blip r:embed="rId4" cstate="screen"/>
          <a:srcRect/>
          <a:stretch>
            <a:fillRect/>
          </a:stretch>
        </p:blipFill>
        <p:spPr bwMode="auto">
          <a:xfrm>
            <a:off x="6019800" y="381000"/>
            <a:ext cx="2613025" cy="1905000"/>
          </a:xfrm>
          <a:prstGeom prst="rect">
            <a:avLst/>
          </a:prstGeom>
          <a:noFill/>
          <a:ln w="9525">
            <a:noFill/>
            <a:miter lim="800000"/>
            <a:headEnd/>
            <a:tailEnd/>
          </a:ln>
        </p:spPr>
      </p:pic>
      <p:pic>
        <p:nvPicPr>
          <p:cNvPr id="61445" name="Picture 6" descr="oil1"/>
          <p:cNvPicPr>
            <a:picLocks noChangeAspect="1" noChangeArrowheads="1"/>
          </p:cNvPicPr>
          <p:nvPr/>
        </p:nvPicPr>
        <p:blipFill>
          <a:blip r:embed="rId5" cstate="screen"/>
          <a:srcRect/>
          <a:stretch>
            <a:fillRect/>
          </a:stretch>
        </p:blipFill>
        <p:spPr bwMode="auto">
          <a:xfrm>
            <a:off x="0" y="4824413"/>
            <a:ext cx="2117725" cy="2033587"/>
          </a:xfrm>
          <a:prstGeom prst="rect">
            <a:avLst/>
          </a:prstGeom>
          <a:noFill/>
          <a:ln w="9525">
            <a:noFill/>
            <a:miter lim="800000"/>
            <a:headEnd/>
            <a:tailEnd/>
          </a:ln>
        </p:spPr>
      </p:pic>
      <p:pic>
        <p:nvPicPr>
          <p:cNvPr id="61446" name="Picture 7" descr="diazinon"/>
          <p:cNvPicPr>
            <a:picLocks noChangeAspect="1" noChangeArrowheads="1"/>
          </p:cNvPicPr>
          <p:nvPr/>
        </p:nvPicPr>
        <p:blipFill>
          <a:blip r:embed="rId6" cstate="screen"/>
          <a:srcRect/>
          <a:stretch>
            <a:fillRect/>
          </a:stretch>
        </p:blipFill>
        <p:spPr bwMode="auto">
          <a:xfrm>
            <a:off x="1828800" y="304800"/>
            <a:ext cx="1579563" cy="1752600"/>
          </a:xfrm>
          <a:prstGeom prst="rect">
            <a:avLst/>
          </a:prstGeom>
          <a:noFill/>
          <a:ln w="9525">
            <a:noFill/>
            <a:miter lim="800000"/>
            <a:headEnd/>
            <a:tailEnd/>
          </a:ln>
        </p:spPr>
      </p:pic>
      <p:pic>
        <p:nvPicPr>
          <p:cNvPr id="61447" name="Picture 8" descr="fertilizer granules"/>
          <p:cNvPicPr>
            <a:picLocks noChangeAspect="1" noChangeArrowheads="1"/>
          </p:cNvPicPr>
          <p:nvPr/>
        </p:nvPicPr>
        <p:blipFill>
          <a:blip r:embed="rId7" cstate="screen"/>
          <a:srcRect/>
          <a:stretch>
            <a:fillRect/>
          </a:stretch>
        </p:blipFill>
        <p:spPr bwMode="auto">
          <a:xfrm>
            <a:off x="3886200" y="304800"/>
            <a:ext cx="1825625" cy="1679575"/>
          </a:xfrm>
          <a:prstGeom prst="rect">
            <a:avLst/>
          </a:prstGeom>
          <a:noFill/>
          <a:ln w="9525">
            <a:noFill/>
            <a:miter lim="800000"/>
            <a:headEnd/>
            <a:tailEnd/>
          </a:ln>
        </p:spPr>
      </p:pic>
      <p:pic>
        <p:nvPicPr>
          <p:cNvPr id="61448" name="Picture 11" descr="House haz waste"/>
          <p:cNvPicPr>
            <a:picLocks noChangeAspect="1" noChangeArrowheads="1"/>
          </p:cNvPicPr>
          <p:nvPr/>
        </p:nvPicPr>
        <p:blipFill>
          <a:blip r:embed="rId8" cstate="screen"/>
          <a:srcRect/>
          <a:stretch>
            <a:fillRect/>
          </a:stretch>
        </p:blipFill>
        <p:spPr bwMode="auto">
          <a:xfrm>
            <a:off x="2438400" y="5324475"/>
            <a:ext cx="1236663" cy="1533525"/>
          </a:xfrm>
          <a:prstGeom prst="rect">
            <a:avLst/>
          </a:prstGeom>
          <a:noFill/>
          <a:ln w="9525">
            <a:noFill/>
            <a:miter lim="800000"/>
            <a:headEnd/>
            <a:tailEnd/>
          </a:ln>
        </p:spPr>
      </p:pic>
      <p:pic>
        <p:nvPicPr>
          <p:cNvPr id="61449" name="Picture 12" descr="house haz waste 2"/>
          <p:cNvPicPr>
            <a:picLocks noChangeAspect="1" noChangeArrowheads="1"/>
          </p:cNvPicPr>
          <p:nvPr/>
        </p:nvPicPr>
        <p:blipFill>
          <a:blip r:embed="rId9" cstate="screen"/>
          <a:srcRect/>
          <a:stretch>
            <a:fillRect/>
          </a:stretch>
        </p:blipFill>
        <p:spPr bwMode="auto">
          <a:xfrm>
            <a:off x="4114800" y="4946650"/>
            <a:ext cx="1541463" cy="1911350"/>
          </a:xfrm>
          <a:prstGeom prst="rect">
            <a:avLst/>
          </a:prstGeom>
          <a:noFill/>
          <a:ln w="9525">
            <a:noFill/>
            <a:miter lim="800000"/>
            <a:headEnd/>
            <a:tailEnd/>
          </a:ln>
        </p:spPr>
      </p:pic>
      <p:pic>
        <p:nvPicPr>
          <p:cNvPr id="61450" name="Picture 14"/>
          <p:cNvPicPr>
            <a:picLocks noChangeAspect="1" noChangeArrowheads="1"/>
          </p:cNvPicPr>
          <p:nvPr/>
        </p:nvPicPr>
        <p:blipFill>
          <a:blip r:embed="rId10" cstate="screen"/>
          <a:srcRect/>
          <a:stretch>
            <a:fillRect/>
          </a:stretch>
        </p:blipFill>
        <p:spPr bwMode="auto">
          <a:xfrm>
            <a:off x="6005513" y="4495800"/>
            <a:ext cx="2941637"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9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0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6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9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0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6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6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9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7713</TotalTime>
  <Words>2270</Words>
  <Application>Microsoft Office PowerPoint</Application>
  <PresentationFormat>On-screen Show (4:3)</PresentationFormat>
  <Paragraphs>364</Paragraphs>
  <Slides>85</Slides>
  <Notes>9</Notes>
  <HiddenSlides>0</HiddenSlides>
  <MMClips>0</MMClips>
  <ScaleCrop>false</ScaleCrop>
  <HeadingPairs>
    <vt:vector size="6" baseType="variant">
      <vt:variant>
        <vt:lpstr>Theme</vt:lpstr>
      </vt:variant>
      <vt:variant>
        <vt:i4>45</vt:i4>
      </vt:variant>
      <vt:variant>
        <vt:lpstr>Embedded OLE Servers</vt:lpstr>
      </vt:variant>
      <vt:variant>
        <vt:i4>1</vt:i4>
      </vt:variant>
      <vt:variant>
        <vt:lpstr>Slide Titles</vt:lpstr>
      </vt:variant>
      <vt:variant>
        <vt:i4>85</vt:i4>
      </vt:variant>
    </vt:vector>
  </HeadingPairs>
  <TitlesOfParts>
    <vt:vector size="131" baseType="lpstr">
      <vt:lpstr>Ripple</vt:lpstr>
      <vt:lpstr>2_Ripple</vt:lpstr>
      <vt:lpstr>3_Ripple</vt:lpstr>
      <vt:lpstr>18_Ripple</vt:lpstr>
      <vt:lpstr>19_Ripple</vt:lpstr>
      <vt:lpstr>20_Ripple</vt:lpstr>
      <vt:lpstr>21_Ripple</vt:lpstr>
      <vt:lpstr>22_Ripple</vt:lpstr>
      <vt:lpstr>23_Ripple</vt:lpstr>
      <vt:lpstr>24_Ripple</vt:lpstr>
      <vt:lpstr>25_Ripple</vt:lpstr>
      <vt:lpstr>26_Ripple</vt:lpstr>
      <vt:lpstr>27_Ripple</vt:lpstr>
      <vt:lpstr>28_Ripple</vt:lpstr>
      <vt:lpstr>29_Ripple</vt:lpstr>
      <vt:lpstr>30_Ripple</vt:lpstr>
      <vt:lpstr>31_Ripple</vt:lpstr>
      <vt:lpstr>32_Ripple</vt:lpstr>
      <vt:lpstr>33_Ripple</vt:lpstr>
      <vt:lpstr>34_Ripple</vt:lpstr>
      <vt:lpstr>35_Ripple</vt:lpstr>
      <vt:lpstr>36_Ripple</vt:lpstr>
      <vt:lpstr>37_Ripple</vt:lpstr>
      <vt:lpstr>38_Ripple</vt:lpstr>
      <vt:lpstr>39_Ripple</vt:lpstr>
      <vt:lpstr>40_Ripple</vt:lpstr>
      <vt:lpstr>41_Ripple</vt:lpstr>
      <vt:lpstr>42_Ripple</vt:lpstr>
      <vt:lpstr>43_Ripple</vt:lpstr>
      <vt:lpstr>44_Ripple</vt:lpstr>
      <vt:lpstr>45_Ripple</vt:lpstr>
      <vt:lpstr>46_Ripple</vt:lpstr>
      <vt:lpstr>47_Ripple</vt:lpstr>
      <vt:lpstr>48_Ripple</vt:lpstr>
      <vt:lpstr>49_Ripple</vt:lpstr>
      <vt:lpstr>50_Ripple</vt:lpstr>
      <vt:lpstr>51_Ripple</vt:lpstr>
      <vt:lpstr>52_Ripple</vt:lpstr>
      <vt:lpstr>53_Ripple</vt:lpstr>
      <vt:lpstr>54_Ripple</vt:lpstr>
      <vt:lpstr>55_Ripple</vt:lpstr>
      <vt:lpstr>56_Ripple</vt:lpstr>
      <vt:lpstr>57_Ripple</vt:lpstr>
      <vt:lpstr>59_Ripple</vt:lpstr>
      <vt:lpstr>Default Design</vt:lpstr>
      <vt:lpstr>Acrobat Document</vt:lpstr>
      <vt:lpstr>Slide 1</vt:lpstr>
      <vt:lpstr>Slide 2</vt:lpstr>
      <vt:lpstr>Slide 3</vt:lpstr>
      <vt:lpstr>Slide 4</vt:lpstr>
      <vt:lpstr>Slide 5</vt:lpstr>
      <vt:lpstr>Overview</vt:lpstr>
      <vt:lpstr>Why should stormwater be managed?</vt:lpstr>
      <vt:lpstr>Slide 8</vt:lpstr>
      <vt:lpstr>Slide 9</vt:lpstr>
      <vt:lpstr>Slide 10</vt:lpstr>
      <vt:lpstr>Slide 11</vt:lpstr>
      <vt:lpstr>Stormwater Management – Problem or Opportunity?   </vt:lpstr>
      <vt:lpstr>Slide 13</vt:lpstr>
      <vt:lpstr>Slide 14</vt:lpstr>
      <vt:lpstr>Slide 15</vt:lpstr>
      <vt:lpstr>Slide 16</vt:lpstr>
      <vt:lpstr>Slide 17</vt:lpstr>
      <vt:lpstr>Slide 18</vt:lpstr>
      <vt:lpstr>Low Impact Development (LID) </vt:lpstr>
      <vt:lpstr>Slide 20</vt:lpstr>
      <vt:lpstr>Slide 21</vt:lpstr>
      <vt:lpstr>Slide 22</vt:lpstr>
      <vt:lpstr>Slide 23</vt:lpstr>
      <vt:lpstr>Slide 24</vt:lpstr>
      <vt:lpstr>Limitations of LID</vt:lpstr>
      <vt:lpstr>Green Infrastructure/Technologies</vt:lpstr>
      <vt:lpstr>Wet Ponds/Extended Dry Ponds</vt:lpstr>
      <vt:lpstr>Wetlands</vt:lpstr>
      <vt:lpstr>Slide 29</vt:lpstr>
      <vt:lpstr>Slide 30</vt:lpstr>
      <vt:lpstr>Slide 31</vt:lpstr>
      <vt:lpstr>Grass/Vegetated Swales</vt:lpstr>
      <vt:lpstr>Permeable Pavement</vt:lpstr>
      <vt:lpstr>Slide 34</vt:lpstr>
      <vt:lpstr>Slide 35</vt:lpstr>
      <vt:lpstr>Rain Gardens</vt:lpstr>
      <vt:lpstr>Look like nature….. but not too much</vt:lpstr>
      <vt:lpstr>Slide 38</vt:lpstr>
      <vt:lpstr>Slide 39</vt:lpstr>
      <vt:lpstr>Slide 40</vt:lpstr>
      <vt:lpstr>Plant Massing</vt:lpstr>
      <vt:lpstr>Defined Edges</vt:lpstr>
      <vt:lpstr>Slide 43</vt:lpstr>
      <vt:lpstr>Slide 44</vt:lpstr>
      <vt:lpstr>Slide 45</vt:lpstr>
      <vt:lpstr>Slide 46</vt:lpstr>
      <vt:lpstr>Thank You</vt:lpstr>
      <vt:lpstr>Slide 48</vt:lpstr>
      <vt:lpstr>Slide 49</vt:lpstr>
      <vt:lpstr>Slide 50</vt:lpstr>
      <vt:lpstr>Slide 51</vt:lpstr>
      <vt:lpstr>Slide 52</vt:lpstr>
      <vt:lpstr>Slide 53</vt:lpstr>
      <vt:lpstr>Thank You</vt:lpstr>
      <vt:lpstr>Slide 55</vt:lpstr>
      <vt:lpstr>Regulatory Requirements</vt:lpstr>
      <vt:lpstr>Existing Site Design </vt:lpstr>
      <vt:lpstr>Low Impact and Conservation Development </vt:lpstr>
      <vt:lpstr>The Economics of LID and Conservation Development</vt:lpstr>
      <vt:lpstr>Data was compared to National Averages for BMP Construction</vt:lpstr>
      <vt:lpstr>Nine Sites Studied in Overland Park, KS</vt:lpstr>
      <vt:lpstr>Single Family Residential</vt:lpstr>
      <vt:lpstr>Multi-Family Residential</vt:lpstr>
      <vt:lpstr>Multi Family Residential</vt:lpstr>
      <vt:lpstr>Business/Commercial Park</vt:lpstr>
      <vt:lpstr>Cost Summary</vt:lpstr>
      <vt:lpstr>Conclusions of OPKS Study</vt:lpstr>
      <vt:lpstr>LID Considerations</vt:lpstr>
      <vt:lpstr>Thank You</vt:lpstr>
      <vt:lpstr>Slide 70</vt:lpstr>
      <vt:lpstr>Wayne Storm Water BMP Thresholds</vt:lpstr>
      <vt:lpstr>Kardell Industrial Park North Bio-Swale</vt:lpstr>
      <vt:lpstr>Kardell Industrial Park South Bio-Swale</vt:lpstr>
      <vt:lpstr>Slide 74</vt:lpstr>
      <vt:lpstr>Industrial Road – No Curb</vt:lpstr>
      <vt:lpstr>Western Ridge Residential Subdivision Detention Basin</vt:lpstr>
      <vt:lpstr>Western Ridge Detention Down Stream</vt:lpstr>
      <vt:lpstr>Undersized Storm Drain System Below Western Ridge Subdivision</vt:lpstr>
      <vt:lpstr>Benscoter Residential Subdivision  Bio-Swale vs. Storm Drain and Drop Structure</vt:lpstr>
      <vt:lpstr>Slide 80</vt:lpstr>
      <vt:lpstr>Subdivision Agreements Requiring Bio-Detention</vt:lpstr>
      <vt:lpstr>Pick Industrial Subdivision</vt:lpstr>
      <vt:lpstr>Thank You</vt:lpstr>
      <vt:lpstr>Slide 84</vt:lpstr>
      <vt:lpstr>Slide 85</vt:lpstr>
    </vt:vector>
  </TitlesOfParts>
  <Company>UNOmaha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Rodie</dc:creator>
  <cp:lastModifiedBy>Dave Shelton</cp:lastModifiedBy>
  <cp:revision>382</cp:revision>
  <dcterms:created xsi:type="dcterms:W3CDTF">2003-01-18T18:02:27Z</dcterms:created>
  <dcterms:modified xsi:type="dcterms:W3CDTF">2011-02-27T20:48:59Z</dcterms:modified>
</cp:coreProperties>
</file>